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Lexend Deca"/>
      <p:regular r:id="rId25"/>
      <p:bold r:id="rId26"/>
    </p:embeddedFont>
    <p:embeddedFont>
      <p:font typeface="DM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xendDeca-bold.fntdata"/><Relationship Id="rId25" Type="http://schemas.openxmlformats.org/officeDocument/2006/relationships/font" Target="fonts/LexendDeca-regular.fntdata"/><Relationship Id="rId28" Type="http://schemas.openxmlformats.org/officeDocument/2006/relationships/font" Target="fonts/DMSans-bold.fntdata"/><Relationship Id="rId27" Type="http://schemas.openxmlformats.org/officeDocument/2006/relationships/font" Target="fonts/DM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DM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 name="Google Shape;56;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3d74842ba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last project we’ll be talking about today is vrecord. Vrecord is a tool used for creating preservation-grade digital recordings from video tape. The tool began as an AMIA hackday project, and has since been adopted by a number of archives, vendors, and non-profit organizations across the world. At its most simple, vrecord functions as an interface that runs on top of BlackMagic’s capture Software Development Kit, and provides a number of useful features that BlackMagic’s capture software doesn’t, including built in scopes, FFV1/MKV support, QCTools report creation, Conformance checking, the creation of framemd5s, and many other tools that are particularly useful for folks performing digitization and video capture for archival preservation. </a:t>
            </a:r>
            <a:endParaRPr/>
          </a:p>
        </p:txBody>
      </p:sp>
      <p:sp>
        <p:nvSpPr>
          <p:cNvPr id="144" name="Google Shape;144;g303d74842ba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3d74842ba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last project we’ll be talking about today is vrecord. Vrecord is a tool used for creating preservation-grade digital recordings from video tape. The tool began as an AMIA hackday project, and has since been adopted by a number of archives, vendors, and non-profit organizations across the world. At its most simple, vrecord functions as an interface that runs on top of BlackMagic’s capture Software Development Kit, and provides a number of useful features that BlackMagic’s capture software doesn’t, including built in scopes, FFV1/MKV support, QCTools report creation, Conformance checking, the creation of framemd5s, and many other tools that are particularly useful for folks performing digitization and video capture for archival preservation. </a:t>
            </a:r>
            <a:endParaRPr/>
          </a:p>
        </p:txBody>
      </p:sp>
      <p:sp>
        <p:nvSpPr>
          <p:cNvPr id="151" name="Google Shape;151;g303d74842ba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3d74842ba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last project we’ll be talking about today is vrecord. Vrecord is a tool used for creating preservation-grade digital recordings from video tape. The tool began as an AMIA hackday project, and has since been adopted by a number of archives, vendors, and non-profit organizations across the world. At its most simple, vrecord functions as an interface that runs on top of BlackMagic’s capture Software Development Kit, and provides a number of useful features that BlackMagic’s capture software doesn’t, including built in scopes, FFV1/MKV support, QCTools report creation, Conformance checking, the creation of framemd5s, and many other tools that are particularly useful for folks performing digitization and video capture for archival preservation. </a:t>
            </a:r>
            <a:endParaRPr/>
          </a:p>
        </p:txBody>
      </p:sp>
      <p:sp>
        <p:nvSpPr>
          <p:cNvPr id="159" name="Google Shape;159;g303d74842ba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3d74842ba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last project we’ll be talking about today is vrecord. Vrecord is a tool used for creating preservation-grade digital recordings from video tape. The tool began as an AMIA hackday project, and has since been adopted by a number of archives, vendors, and non-profit organizations across the world. At its most simple, vrecord functions as an interface that runs on top of BlackMagic’s capture Software Development Kit, and provides a number of useful features that BlackMagic’s capture software doesn’t, including built in scopes, FFV1/MKV support, QCTools report creation, Conformance checking, the creation of framemd5s, and many other tools that are particularly useful for folks performing digitization and video capture for archival preservation. </a:t>
            </a:r>
            <a:endParaRPr/>
          </a:p>
        </p:txBody>
      </p:sp>
      <p:sp>
        <p:nvSpPr>
          <p:cNvPr id="167" name="Google Shape;167;g303d74842ba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2024 FADGI has had a contract with Ricecapades to work on a number of enhancements to vrecord. The proposed enhancements include:</a:t>
            </a:r>
            <a:endParaRPr/>
          </a:p>
          <a:p>
            <a:pPr indent="-298450" lvl="0" marL="457200" rtl="0" algn="l">
              <a:lnSpc>
                <a:spcPct val="100000"/>
              </a:lnSpc>
              <a:spcBef>
                <a:spcPts val="0"/>
              </a:spcBef>
              <a:spcAft>
                <a:spcPts val="0"/>
              </a:spcAft>
              <a:buSzPts val="1100"/>
              <a:buChar char="-"/>
            </a:pPr>
            <a:r>
              <a:rPr lang="en"/>
              <a:t>Creation of H.264 concurrent with the capture of preservation files. Meaning that an H.264 access file can be created at the same time that the preservation file is being captured, eliminating the need for transcoding post-capture, so long as you don’t plan to perform an audio or video editing, adjusting or removing content that is in the preservation file. </a:t>
            </a:r>
            <a:endParaRPr/>
          </a:p>
          <a:p>
            <a:pPr indent="-298450" lvl="0" marL="457200" rtl="0" algn="l">
              <a:lnSpc>
                <a:spcPct val="100000"/>
              </a:lnSpc>
              <a:spcBef>
                <a:spcPts val="0"/>
              </a:spcBef>
              <a:spcAft>
                <a:spcPts val="0"/>
              </a:spcAft>
              <a:buSzPts val="1100"/>
              <a:buChar char="-"/>
            </a:pPr>
            <a:r>
              <a:rPr lang="en"/>
              <a:t>The second is the creation of a Simple Record mode interface. This would be a simplified interface that allows users to select a profile and capture video quickly without needing to navigate the more complex options available when setting up a capture. </a:t>
            </a:r>
            <a:endParaRPr/>
          </a:p>
          <a:p>
            <a:pPr indent="-298450" lvl="0" marL="457200" rtl="0" algn="l">
              <a:lnSpc>
                <a:spcPct val="100000"/>
              </a:lnSpc>
              <a:spcBef>
                <a:spcPts val="0"/>
              </a:spcBef>
              <a:spcAft>
                <a:spcPts val="0"/>
              </a:spcAft>
              <a:buSzPts val="1100"/>
              <a:buChar char="-"/>
            </a:pPr>
            <a:r>
              <a:rPr lang="en"/>
              <a:t>The third is the creation of a package installer, which would make installation as easy as downloading and running the installer file. Currently, vrecord must either be built manually from source, which would be fairly excruciating, or can be built using homebrew, which is significantly easier but still presents some issues for novice users.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These enhancements are all meant to make vrecord more usable by federal agencies. For example, the creation of concurrent h.264 files will allow the tool to be easily deployed in the NAVCC video lab with a need for any large-scale automation updates. Also, the package installer would be transformative for federal agencies with particularly strict IT departments, where it’s common that installers of software are required in order to gain approval. Of course, we’re also hoping that these enhancements are helpful to folks throughout the av preservation community, not just federal agencies. The simple record mode, for example, could be used in community preservation stations where the more advanced interface could be a burden to novice users,</a:t>
            </a:r>
            <a:endParaRPr/>
          </a:p>
        </p:txBody>
      </p:sp>
      <p:sp>
        <p:nvSpPr>
          <p:cNvPr id="174" name="Google Shape;174;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As Charlie mentioned, FADGI has a history of funding open source software development. However, in this case instead of developing new tools, we’re branching into supporting new features in existing tools that have high adoption in the av preservation community. As part of this new approach, we’ve deployed a tagging system in the GitHub Issue tracker for vrecord. We have a FADGI tag and a FADGI Wishlist tag. The FADGI tag allows us to track issues and pull requests that are related to the current contract that we have with the developers. The Wishlist tag allows us to gauge the user community’s interest in these potential enhancements, which we can then use to inform any potential future development. </a:t>
            </a:r>
            <a:endParaRPr/>
          </a:p>
        </p:txBody>
      </p:sp>
      <p:sp>
        <p:nvSpPr>
          <p:cNvPr id="184" name="Google Shape;184;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User Testing is an important of this process as well, since there is an ever-growing vrecord user community. We need to make sure of two things: </a:t>
            </a:r>
            <a:endParaRPr/>
          </a:p>
          <a:p>
            <a:pPr indent="-298450" lvl="0" marL="457200" rtl="0" algn="l">
              <a:lnSpc>
                <a:spcPct val="100000"/>
              </a:lnSpc>
              <a:spcBef>
                <a:spcPts val="0"/>
              </a:spcBef>
              <a:spcAft>
                <a:spcPts val="0"/>
              </a:spcAft>
              <a:buSzPts val="1100"/>
              <a:buAutoNum type="arabicParenR"/>
            </a:pPr>
            <a:r>
              <a:rPr lang="en"/>
              <a:t>That these enhancements work properly and are addressing the expressed needs of Federal Agencies users. </a:t>
            </a:r>
            <a:endParaRPr/>
          </a:p>
          <a:p>
            <a:pPr indent="-298450" lvl="0" marL="457200" rtl="0" algn="l">
              <a:lnSpc>
                <a:spcPct val="100000"/>
              </a:lnSpc>
              <a:spcBef>
                <a:spcPts val="0"/>
              </a:spcBef>
              <a:spcAft>
                <a:spcPts val="0"/>
              </a:spcAft>
              <a:buSzPts val="1100"/>
              <a:buAutoNum type="arabicParenR"/>
            </a:pPr>
            <a:r>
              <a:rPr lang="en"/>
              <a:t>That these enhancements are not breaking vrecord’s existing functionality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put together a test user group consisting of Federal Agencies users and other av preservationists. Then sent out a doc that had instructions for installing the latest version and creating test files. Then, we included a link to google forms that asked the users questions about their pre-test setup, and walked users through creating and analyzing the test files. The test files are also sent to me for further analysis. The google forms allow us to easily track the testing processes for each user and enhancement. </a:t>
            </a:r>
            <a:endParaRPr/>
          </a:p>
          <a:p>
            <a:pPr indent="0" lvl="0" marL="0" rtl="0" algn="l">
              <a:lnSpc>
                <a:spcPct val="100000"/>
              </a:lnSpc>
              <a:spcBef>
                <a:spcPts val="0"/>
              </a:spcBef>
              <a:spcAft>
                <a:spcPts val="0"/>
              </a:spcAft>
              <a:buSzPts val="1100"/>
              <a:buNone/>
            </a:pPr>
            <a:r>
              <a:t/>
            </a:r>
            <a:endParaRPr/>
          </a:p>
        </p:txBody>
      </p:sp>
      <p:sp>
        <p:nvSpPr>
          <p:cNvPr id="199" name="Google Shape;199;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Here’s the current status. The creation of the h.264 access files enhancement has been completed, tested, and deployed. This deployment included an additional feature that had been sponsored by NYPL, which allows vrecord to detect closed captioning data on line 21, save it as an scc file, and automatically transcode the scc data into an SRT or WebVTT file. We’re very excited about both of these features being deployed in the latest version, so go and check them out!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Simple record mode has made progress, but it’s awaiting a potential code refactoring that will be sponsored by NYPL. This code refactor will change the methods by which user input and configuration is received, which is a big part of how the Simple Record Mode will work. That’s why we’re waiting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Package installer is coming along, but has its own set of difficulties. Currently, it is only possible to legally package and distribute vrecord if the x264 library is not included. Because of an ambiguity in the Black Magic SDK’s EULA, any GPL licensed libraries cannot be packaged and distributed in an app that also uses the black magic SDK. This isn’t a huge roadblock however, it will just take some time to test other H.264-alternative libraries that could legally be bundled in the installer</a:t>
            </a:r>
            <a:endParaRPr/>
          </a:p>
        </p:txBody>
      </p:sp>
      <p:sp>
        <p:nvSpPr>
          <p:cNvPr id="211" name="Google Shape;211;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I’d also like to take a minute to discuss how this fits in with the work that we’re doing in the NAVCC Video Lab. NAVCC is working on deploying sixteen mac-mini based video capture stations in our video lab. These capture stations will use vrecord to create FFV1/MKV preservation files, along with h.264 MP4 access files. This is something we’ve been working towards for a long time, and has been made possible partly by these vrecord enhancements, as well as efforts of the Library of Congress’s recommended formats statement work group, which made FFV1/MKV a preferred format last year. We’ve also worked closely with the interra system, the makers of Baton, the software we use for automated QC, to build test profiles for FFV1/MKV files. At this point Baton can now detect format errors with MKV/FFV1 files, including incorrect format specifications and failed slice CRCs. We still have a ways to go, mostly navigating internal workflows, and preparing our network and physical infrastructure, but we’re getting closer and closer to using open source software to capture FFV1/MKV in Library of Congress’s video lab! </a:t>
            </a:r>
            <a:endParaRPr/>
          </a:p>
        </p:txBody>
      </p:sp>
      <p:sp>
        <p:nvSpPr>
          <p:cNvPr id="227" name="Google Shape;227;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That’s it. Does anyone have any questions?</a:t>
            </a:r>
            <a:endParaRPr/>
          </a:p>
        </p:txBody>
      </p:sp>
      <p:sp>
        <p:nvSpPr>
          <p:cNvPr id="236" name="Google Shape;236;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287338" y="679242"/>
            <a:ext cx="6134100" cy="339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 name="Google Shape;77;p2:notes"/>
          <p:cNvSpPr txBox="1"/>
          <p:nvPr>
            <p:ph idx="1" type="body"/>
          </p:nvPr>
        </p:nvSpPr>
        <p:spPr>
          <a:xfrm>
            <a:off x="670892" y="4300101"/>
            <a:ext cx="5367000" cy="40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Hello, I am Morgan Morel, the Video Lab Supervisor at the Library of Congress. Charlie Hosale, an archivist at the American Folklife Center at the Library of Congress in the United States of America sends his regards and is joining us online - he planned to do this intro but recently became a father and was not able to travel for this presentation. </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
              <a:t>In my role at LC I participate in the Federal Agencies Digital Guidelines Initiative, or “FADGI”.</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
              <a:t>I’ll start with a short introduction about FADGI. FADGI stands for the US Federal Agencies Digital Guidelines Initiative</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
              <a:t>We are 20 institutional members all US federal agencies and mostly from the cultural heritage community. LC, National Archives and Records Administration, Smithsonian, National Library of Med are typical participants but also the more technical and scientific agencies like NOAA and NASA for some specific projects. FADGI is led by LC but is a cooperative and collaborative group. </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
              <a:t>We have two Working Groups: </a:t>
            </a:r>
            <a:endParaRPr/>
          </a:p>
          <a:p>
            <a:pPr indent="0" lvl="0" marL="0" marR="0" rtl="0" algn="l">
              <a:lnSpc>
                <a:spcPct val="100000"/>
              </a:lnSpc>
              <a:spcBef>
                <a:spcPts val="0"/>
              </a:spcBef>
              <a:spcAft>
                <a:spcPts val="0"/>
              </a:spcAft>
              <a:buClr>
                <a:schemeClr val="dk1"/>
              </a:buClr>
              <a:buSzPts val="1100"/>
              <a:buFont typeface="Arial"/>
              <a:buNone/>
            </a:pPr>
            <a:r>
              <a:rPr lang="en"/>
              <a:t>-one focused on still images </a:t>
            </a:r>
            <a:endParaRPr/>
          </a:p>
          <a:p>
            <a:pPr indent="0" lvl="0" marL="0" marR="0" rtl="0" algn="l">
              <a:lnSpc>
                <a:spcPct val="100000"/>
              </a:lnSpc>
              <a:spcBef>
                <a:spcPts val="0"/>
              </a:spcBef>
              <a:spcAft>
                <a:spcPts val="0"/>
              </a:spcAft>
              <a:buClr>
                <a:schemeClr val="dk1"/>
              </a:buClr>
              <a:buSzPts val="1100"/>
              <a:buFont typeface="Arial"/>
              <a:buNone/>
            </a:pPr>
            <a:r>
              <a:rPr lang="en"/>
              <a:t>-The other, which I work with, is the Audio Visual working group which focuses on audio, video and motion picture film:</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
              <a:t>We regularly post updates about our work on The Signal blog.</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
              <a:t>Today Dave and I are discussing FADGI’s efforts with open source development, primarily v-record. You can find us at digitizationguidelines.gov, and in the image on screen I’ve highlighted resources relevant to this talk, including our recently published study on software accessibility in common AV archive software.</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rPr lang="en"/>
              <a:t>All FADGI products have defined Creative Commons licenses -  CC0 1.0 Universal License for worldwide use and reuse – and are always free of charge. check out our website or catch up with us for more information.</a:t>
            </a:r>
            <a:endParaRPr/>
          </a:p>
          <a:p>
            <a:pPr indent="0" lvl="0" marL="0" marR="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AV working group has a strong history of working with open source projects. We’ve collaborated on and supported development of embARC, BWF MetaEdit, FFmpeg, and vrecord. We consult with FADGI members and identify features and improvements that would benefit federal institutions. Through this work FADGI has gradually grown our processes and I hope our takeaways will be helpful for you too.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I’m also pleased to announce that we’ve launched a new page highlighting our work on software - digitization guidelines.gov slash software. Check it out!</a:t>
            </a:r>
            <a:endParaRPr/>
          </a:p>
          <a:p>
            <a:pPr indent="0" lvl="0" marL="0" rtl="0" algn="l">
              <a:lnSpc>
                <a:spcPct val="100000"/>
              </a:lnSpc>
              <a:spcBef>
                <a:spcPts val="0"/>
              </a:spcBef>
              <a:spcAft>
                <a:spcPts val="0"/>
              </a:spcAft>
              <a:buSzPts val="1100"/>
              <a:buNone/>
            </a:pPr>
            <a:r>
              <a:t/>
            </a:r>
            <a:endParaRPr/>
          </a:p>
        </p:txBody>
      </p:sp>
      <p:sp>
        <p:nvSpPr>
          <p:cNvPr id="88" name="Google Shape;88;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FADGI’s also supports and performs research and advocacy for accessibility features in FOSS software. We recently completed a project with AVP and Tech For All to evaluate three FOSS tools that FADGI members use and report guidelines and recommendations. The guidelines were implemented in embARC which now serves as an example, and also in BWF MetaEdit, which Dave will tell you about now!</a:t>
            </a:r>
            <a:endParaRPr/>
          </a:p>
          <a:p>
            <a:pPr indent="0" lvl="0" marL="0" rtl="0" algn="l">
              <a:lnSpc>
                <a:spcPct val="100000"/>
              </a:lnSpc>
              <a:spcBef>
                <a:spcPts val="0"/>
              </a:spcBef>
              <a:spcAft>
                <a:spcPts val="0"/>
              </a:spcAft>
              <a:buSzPts val="1100"/>
              <a:buNone/>
            </a:pPr>
            <a:r>
              <a:t/>
            </a:r>
            <a:endParaRPr/>
          </a:p>
        </p:txBody>
      </p:sp>
      <p:sp>
        <p:nvSpPr>
          <p:cNvPr id="95" name="Google Shape;95;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03d74842b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accessibility and dark mode</a:t>
            </a:r>
            <a:endParaRPr/>
          </a:p>
        </p:txBody>
      </p:sp>
      <p:sp>
        <p:nvSpPr>
          <p:cNvPr id="110" name="Google Shape;110;g303d74842b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3d74842b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discuss patch fro jpeg2000 in mxf and 2 images per KLV</a:t>
            </a:r>
            <a:endParaRPr/>
          </a:p>
        </p:txBody>
      </p:sp>
      <p:sp>
        <p:nvSpPr>
          <p:cNvPr id="118" name="Google Shape;118;g303d74842ba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3d74842b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discuss timecode in matroska</a:t>
            </a:r>
            <a:endParaRPr/>
          </a:p>
        </p:txBody>
      </p:sp>
      <p:sp>
        <p:nvSpPr>
          <p:cNvPr id="126" name="Google Shape;126;g303d74842ba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last project we’ll be talking about today is vrecord. Vrecord is a tool used for creating preservation-grade digital recordings from video tape. The tool began as an AMIA hackday project, and has since been adopted by a number of archives, vendors, and non-profit organizations across the world. At its most simple, vrecord functions as an interface that runs on top of BlackMagic’s capture Software Development Kit, and provides a number of useful features that BlackMagic’s capture software doesn’t, including built in scopes, FFV1/MKV support, QCTools report creation, Conformance checking, the creation of framemd5s, and many other tools that are particularly useful for folks performing digitization and video capture for archival preservation. </a:t>
            </a:r>
            <a:endParaRPr/>
          </a:p>
        </p:txBody>
      </p:sp>
      <p:sp>
        <p:nvSpPr>
          <p:cNvPr id="134" name="Google Shape;134;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1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1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457200" y="205978"/>
            <a:ext cx="8229600" cy="422700"/>
          </a:xfrm>
          <a:prstGeom prst="rect">
            <a:avLst/>
          </a:prstGeom>
          <a:noFill/>
          <a:ln>
            <a:noFill/>
          </a:ln>
        </p:spPr>
        <p:txBody>
          <a:bodyPr anchorCtr="0" anchor="t" bIns="34275" lIns="68575" spcFirstLastPara="1" rIns="68575" wrap="square" tIns="34275">
            <a:normAutofit/>
          </a:bodyPr>
          <a:lstStyle>
            <a:lvl1pPr lvl="0" marR="0" algn="l">
              <a:lnSpc>
                <a:spcPct val="100000"/>
              </a:lnSpc>
              <a:spcBef>
                <a:spcPts val="0"/>
              </a:spcBef>
              <a:spcAft>
                <a:spcPts val="0"/>
              </a:spcAft>
              <a:buSzPts val="2800"/>
              <a:buNone/>
              <a:defRPr b="0" i="0" sz="2100" u="none" cap="none" strike="noStrike">
                <a:solidFill>
                  <a:srgbClr val="F05936"/>
                </a:solidFill>
                <a:latin typeface="Arial"/>
                <a:ea typeface="Arial"/>
                <a:cs typeface="Arial"/>
                <a:sym typeface="Arial"/>
              </a:defRPr>
            </a:lvl1pPr>
            <a:lvl2pPr lvl="1" marR="0" algn="l">
              <a:lnSpc>
                <a:spcPct val="100000"/>
              </a:lnSpc>
              <a:spcBef>
                <a:spcPts val="0"/>
              </a:spcBef>
              <a:spcAft>
                <a:spcPts val="0"/>
              </a:spcAft>
              <a:buSzPts val="2800"/>
              <a:buNone/>
              <a:defRPr b="0" i="0" sz="2100" u="none" cap="none" strike="noStrike">
                <a:solidFill>
                  <a:srgbClr val="0069A9"/>
                </a:solidFill>
                <a:latin typeface="Palatino"/>
                <a:ea typeface="Palatino"/>
                <a:cs typeface="Palatino"/>
                <a:sym typeface="Palatino"/>
              </a:defRPr>
            </a:lvl2pPr>
            <a:lvl3pPr lvl="2" marR="0" algn="l">
              <a:lnSpc>
                <a:spcPct val="100000"/>
              </a:lnSpc>
              <a:spcBef>
                <a:spcPts val="0"/>
              </a:spcBef>
              <a:spcAft>
                <a:spcPts val="0"/>
              </a:spcAft>
              <a:buSzPts val="2800"/>
              <a:buNone/>
              <a:defRPr b="0" i="0" sz="2100" u="none" cap="none" strike="noStrike">
                <a:solidFill>
                  <a:srgbClr val="0069A9"/>
                </a:solidFill>
                <a:latin typeface="Palatino"/>
                <a:ea typeface="Palatino"/>
                <a:cs typeface="Palatino"/>
                <a:sym typeface="Palatino"/>
              </a:defRPr>
            </a:lvl3pPr>
            <a:lvl4pPr lvl="3" marR="0" algn="l">
              <a:lnSpc>
                <a:spcPct val="100000"/>
              </a:lnSpc>
              <a:spcBef>
                <a:spcPts val="0"/>
              </a:spcBef>
              <a:spcAft>
                <a:spcPts val="0"/>
              </a:spcAft>
              <a:buSzPts val="2800"/>
              <a:buNone/>
              <a:defRPr b="0" i="0" sz="2100" u="none" cap="none" strike="noStrike">
                <a:solidFill>
                  <a:srgbClr val="0069A9"/>
                </a:solidFill>
                <a:latin typeface="Palatino"/>
                <a:ea typeface="Palatino"/>
                <a:cs typeface="Palatino"/>
                <a:sym typeface="Palatino"/>
              </a:defRPr>
            </a:lvl4pPr>
            <a:lvl5pPr lvl="4" marR="0" algn="l">
              <a:lnSpc>
                <a:spcPct val="100000"/>
              </a:lnSpc>
              <a:spcBef>
                <a:spcPts val="0"/>
              </a:spcBef>
              <a:spcAft>
                <a:spcPts val="0"/>
              </a:spcAft>
              <a:buSzPts val="2800"/>
              <a:buNone/>
              <a:defRPr b="0" i="0" sz="2100" u="none" cap="none" strike="noStrike">
                <a:solidFill>
                  <a:srgbClr val="0069A9"/>
                </a:solidFill>
                <a:latin typeface="Palatino"/>
                <a:ea typeface="Palatino"/>
                <a:cs typeface="Palatino"/>
                <a:sym typeface="Palatino"/>
              </a:defRPr>
            </a:lvl5pPr>
            <a:lvl6pPr lvl="5" marR="0" algn="l">
              <a:lnSpc>
                <a:spcPct val="100000"/>
              </a:lnSpc>
              <a:spcBef>
                <a:spcPts val="0"/>
              </a:spcBef>
              <a:spcAft>
                <a:spcPts val="0"/>
              </a:spcAft>
              <a:buSzPts val="2800"/>
              <a:buNone/>
              <a:defRPr b="0" i="0" sz="2100" u="none" cap="none" strike="noStrike">
                <a:solidFill>
                  <a:srgbClr val="0069A9"/>
                </a:solidFill>
                <a:latin typeface="Palatino"/>
                <a:ea typeface="Palatino"/>
                <a:cs typeface="Palatino"/>
                <a:sym typeface="Palatino"/>
              </a:defRPr>
            </a:lvl6pPr>
            <a:lvl7pPr lvl="6" marR="0" algn="l">
              <a:lnSpc>
                <a:spcPct val="100000"/>
              </a:lnSpc>
              <a:spcBef>
                <a:spcPts val="0"/>
              </a:spcBef>
              <a:spcAft>
                <a:spcPts val="0"/>
              </a:spcAft>
              <a:buSzPts val="2800"/>
              <a:buNone/>
              <a:defRPr b="0" i="0" sz="2100" u="none" cap="none" strike="noStrike">
                <a:solidFill>
                  <a:srgbClr val="0069A9"/>
                </a:solidFill>
                <a:latin typeface="Palatino"/>
                <a:ea typeface="Palatino"/>
                <a:cs typeface="Palatino"/>
                <a:sym typeface="Palatino"/>
              </a:defRPr>
            </a:lvl7pPr>
            <a:lvl8pPr lvl="7" marR="0" algn="l">
              <a:lnSpc>
                <a:spcPct val="100000"/>
              </a:lnSpc>
              <a:spcBef>
                <a:spcPts val="0"/>
              </a:spcBef>
              <a:spcAft>
                <a:spcPts val="0"/>
              </a:spcAft>
              <a:buSzPts val="2800"/>
              <a:buNone/>
              <a:defRPr b="0" i="0" sz="2100" u="none" cap="none" strike="noStrike">
                <a:solidFill>
                  <a:srgbClr val="0069A9"/>
                </a:solidFill>
                <a:latin typeface="Palatino"/>
                <a:ea typeface="Palatino"/>
                <a:cs typeface="Palatino"/>
                <a:sym typeface="Palatino"/>
              </a:defRPr>
            </a:lvl8pPr>
            <a:lvl9pPr lvl="8" marR="0" algn="l">
              <a:lnSpc>
                <a:spcPct val="100000"/>
              </a:lnSpc>
              <a:spcBef>
                <a:spcPts val="0"/>
              </a:spcBef>
              <a:spcAft>
                <a:spcPts val="0"/>
              </a:spcAft>
              <a:buSzPts val="2800"/>
              <a:buNone/>
              <a:defRPr b="0" i="0" sz="2100" u="none" cap="none" strike="noStrike">
                <a:solidFill>
                  <a:srgbClr val="0069A9"/>
                </a:solidFill>
                <a:latin typeface="Palatino"/>
                <a:ea typeface="Palatino"/>
                <a:cs typeface="Palatino"/>
                <a:sym typeface="Palatino"/>
              </a:defRPr>
            </a:lvl9pPr>
          </a:lstStyle>
          <a:p/>
        </p:txBody>
      </p:sp>
      <p:sp>
        <p:nvSpPr>
          <p:cNvPr id="13" name="Google Shape;13;p3"/>
          <p:cNvSpPr txBox="1"/>
          <p:nvPr>
            <p:ph idx="1" type="body"/>
          </p:nvPr>
        </p:nvSpPr>
        <p:spPr>
          <a:xfrm>
            <a:off x="363071" y="857250"/>
            <a:ext cx="8229600" cy="3600600"/>
          </a:xfrm>
          <a:prstGeom prst="rect">
            <a:avLst/>
          </a:prstGeom>
          <a:noFill/>
          <a:ln>
            <a:noFill/>
          </a:ln>
        </p:spPr>
        <p:txBody>
          <a:bodyPr anchorCtr="0" anchor="t" bIns="34275" lIns="68575" spcFirstLastPara="1" rIns="68575" wrap="square" tIns="34275">
            <a:normAutofit/>
          </a:bodyPr>
          <a:lstStyle>
            <a:lvl1pPr indent="-317500" lvl="0" marL="457200" algn="l">
              <a:lnSpc>
                <a:spcPct val="115000"/>
              </a:lnSpc>
              <a:spcBef>
                <a:spcPts val="300"/>
              </a:spcBef>
              <a:spcAft>
                <a:spcPts val="0"/>
              </a:spcAft>
              <a:buSzPts val="1400"/>
              <a:buChar char="●"/>
              <a:defRPr/>
            </a:lvl1pPr>
            <a:lvl2pPr indent="-317500" lvl="1" marL="914400" algn="l">
              <a:lnSpc>
                <a:spcPct val="115000"/>
              </a:lnSpc>
              <a:spcBef>
                <a:spcPts val="300"/>
              </a:spcBef>
              <a:spcAft>
                <a:spcPts val="0"/>
              </a:spcAft>
              <a:buSzPts val="1400"/>
              <a:buChar char="○"/>
              <a:defRPr/>
            </a:lvl2pPr>
            <a:lvl3pPr indent="-317500" lvl="2" marL="1371600" algn="l">
              <a:lnSpc>
                <a:spcPct val="115000"/>
              </a:lnSpc>
              <a:spcBef>
                <a:spcPts val="300"/>
              </a:spcBef>
              <a:spcAft>
                <a:spcPts val="0"/>
              </a:spcAft>
              <a:buSzPts val="1400"/>
              <a:buChar char="■"/>
              <a:defRPr/>
            </a:lvl3pPr>
            <a:lvl4pPr indent="-317500" lvl="3" marL="1828800" algn="l">
              <a:lnSpc>
                <a:spcPct val="115000"/>
              </a:lnSpc>
              <a:spcBef>
                <a:spcPts val="300"/>
              </a:spcBef>
              <a:spcAft>
                <a:spcPts val="0"/>
              </a:spcAft>
              <a:buClr>
                <a:schemeClr val="dk1"/>
              </a:buClr>
              <a:buSzPts val="1400"/>
              <a:buChar char="●"/>
              <a:defRPr/>
            </a:lvl4pPr>
            <a:lvl5pPr indent="-317500" lvl="4" marL="2286000" algn="l">
              <a:lnSpc>
                <a:spcPct val="115000"/>
              </a:lnSpc>
              <a:spcBef>
                <a:spcPts val="300"/>
              </a:spcBef>
              <a:spcAft>
                <a:spcPts val="0"/>
              </a:spcAft>
              <a:buClr>
                <a:schemeClr val="dk1"/>
              </a:buClr>
              <a:buSzPts val="1400"/>
              <a:buChar char="○"/>
              <a:defRPr/>
            </a:lvl5pPr>
            <a:lvl6pPr indent="-317500" lvl="5" marL="2743200" algn="l">
              <a:lnSpc>
                <a:spcPct val="115000"/>
              </a:lnSpc>
              <a:spcBef>
                <a:spcPts val="300"/>
              </a:spcBef>
              <a:spcAft>
                <a:spcPts val="0"/>
              </a:spcAft>
              <a:buClr>
                <a:schemeClr val="dk1"/>
              </a:buClr>
              <a:buSzPts val="1400"/>
              <a:buChar char="■"/>
              <a:defRPr/>
            </a:lvl6pPr>
            <a:lvl7pPr indent="-317500" lvl="6" marL="3200400" algn="l">
              <a:lnSpc>
                <a:spcPct val="115000"/>
              </a:lnSpc>
              <a:spcBef>
                <a:spcPts val="300"/>
              </a:spcBef>
              <a:spcAft>
                <a:spcPts val="0"/>
              </a:spcAft>
              <a:buClr>
                <a:schemeClr val="dk1"/>
              </a:buClr>
              <a:buSzPts val="1400"/>
              <a:buChar char="●"/>
              <a:defRPr/>
            </a:lvl7pPr>
            <a:lvl8pPr indent="-317500" lvl="7" marL="3657600" algn="l">
              <a:lnSpc>
                <a:spcPct val="115000"/>
              </a:lnSpc>
              <a:spcBef>
                <a:spcPts val="300"/>
              </a:spcBef>
              <a:spcAft>
                <a:spcPts val="0"/>
              </a:spcAft>
              <a:buClr>
                <a:schemeClr val="dk1"/>
              </a:buClr>
              <a:buSzPts val="1400"/>
              <a:buChar char="○"/>
              <a:defRPr/>
            </a:lvl8pPr>
            <a:lvl9pPr indent="-317500" lvl="8" marL="4114800" algn="l">
              <a:lnSpc>
                <a:spcPct val="115000"/>
              </a:lnSpc>
              <a:spcBef>
                <a:spcPts val="300"/>
              </a:spcBef>
              <a:spcAft>
                <a:spcPts val="0"/>
              </a:spcAft>
              <a:buClr>
                <a:schemeClr val="dk1"/>
              </a:buClr>
              <a:buSzPts val="1400"/>
              <a:buChar char="■"/>
              <a:defRPr/>
            </a:lvl9pPr>
          </a:lstStyle>
          <a:p/>
        </p:txBody>
      </p:sp>
      <p:sp>
        <p:nvSpPr>
          <p:cNvPr id="14" name="Google Shape;14;p3"/>
          <p:cNvSpPr txBox="1"/>
          <p:nvPr>
            <p:ph idx="12" type="sldNum"/>
          </p:nvPr>
        </p:nvSpPr>
        <p:spPr>
          <a:xfrm>
            <a:off x="8001000" y="4800600"/>
            <a:ext cx="990600" cy="228600"/>
          </a:xfrm>
          <a:prstGeom prst="rect">
            <a:avLst/>
          </a:prstGeom>
          <a:noFill/>
          <a:ln>
            <a:noFill/>
          </a:ln>
        </p:spPr>
        <p:txBody>
          <a:bodyPr anchorCtr="0" anchor="t" bIns="34275" lIns="68575" spcFirstLastPara="1" rIns="68575" wrap="square" tIns="34275">
            <a:norm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1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5.jpg"/><Relationship Id="rId5"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9.gif"/><Relationship Id="rId5"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p:nvPr/>
        </p:nvSpPr>
        <p:spPr>
          <a:xfrm>
            <a:off x="10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59" name="Google Shape;59;p14"/>
          <p:cNvCxnSpPr/>
          <p:nvPr/>
        </p:nvCxnSpPr>
        <p:spPr>
          <a:xfrm>
            <a:off x="514350" y="4238625"/>
            <a:ext cx="8115300" cy="0"/>
          </a:xfrm>
          <a:prstGeom prst="straightConnector1">
            <a:avLst/>
          </a:prstGeom>
          <a:noFill/>
          <a:ln cap="flat" cmpd="sng" w="28575">
            <a:solidFill>
              <a:srgbClr val="000000"/>
            </a:solidFill>
            <a:prstDash val="solid"/>
            <a:round/>
            <a:headEnd len="sm" w="sm" type="none"/>
            <a:tailEnd len="sm" w="sm" type="none"/>
          </a:ln>
        </p:spPr>
      </p:cxnSp>
      <p:sp>
        <p:nvSpPr>
          <p:cNvPr id="60" name="Google Shape;60;p14"/>
          <p:cNvSpPr txBox="1"/>
          <p:nvPr/>
        </p:nvSpPr>
        <p:spPr>
          <a:xfrm>
            <a:off x="514437" y="635825"/>
            <a:ext cx="8115300" cy="18840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Clr>
                <a:srgbClr val="000000"/>
              </a:buClr>
              <a:buSzPts val="3600"/>
              <a:buFont typeface="Arial"/>
              <a:buNone/>
            </a:pPr>
            <a:r>
              <a:rPr b="1" i="0" lang="en" sz="3600" u="none" cap="none" strike="noStrike">
                <a:solidFill>
                  <a:srgbClr val="000000"/>
                </a:solidFill>
                <a:latin typeface="Lexend Deca"/>
                <a:ea typeface="Lexend Deca"/>
                <a:cs typeface="Lexend Deca"/>
                <a:sym typeface="Lexend Deca"/>
              </a:rPr>
              <a:t>Updating Open Source AV Preservation Tools to Better Serve the Preservation Community</a:t>
            </a:r>
            <a:endParaRPr b="1" i="0" sz="100" u="none" cap="none" strike="noStrike">
              <a:solidFill>
                <a:srgbClr val="000000"/>
              </a:solidFill>
              <a:latin typeface="Arial"/>
              <a:ea typeface="Arial"/>
              <a:cs typeface="Arial"/>
              <a:sym typeface="Arial"/>
            </a:endParaRPr>
          </a:p>
        </p:txBody>
      </p:sp>
      <p:grpSp>
        <p:nvGrpSpPr>
          <p:cNvPr id="61" name="Google Shape;61;p14"/>
          <p:cNvGrpSpPr/>
          <p:nvPr/>
        </p:nvGrpSpPr>
        <p:grpSpPr>
          <a:xfrm>
            <a:off x="514349" y="3427200"/>
            <a:ext cx="2462400" cy="655825"/>
            <a:chOff x="514349" y="3504025"/>
            <a:chExt cx="2462400" cy="655825"/>
          </a:xfrm>
        </p:grpSpPr>
        <p:sp>
          <p:nvSpPr>
            <p:cNvPr id="62" name="Google Shape;62;p14"/>
            <p:cNvSpPr txBox="1"/>
            <p:nvPr/>
          </p:nvSpPr>
          <p:spPr>
            <a:xfrm>
              <a:off x="827249" y="4005950"/>
              <a:ext cx="18366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mmorel@loc.gov</a:t>
              </a:r>
              <a:endParaRPr b="0" i="0" sz="600" u="none" cap="none" strike="noStrike">
                <a:solidFill>
                  <a:srgbClr val="000000"/>
                </a:solidFill>
                <a:latin typeface="Arial"/>
                <a:ea typeface="Arial"/>
                <a:cs typeface="Arial"/>
                <a:sym typeface="Arial"/>
              </a:endParaRPr>
            </a:p>
          </p:txBody>
        </p:sp>
        <p:sp>
          <p:nvSpPr>
            <p:cNvPr id="63" name="Google Shape;63;p14"/>
            <p:cNvSpPr txBox="1"/>
            <p:nvPr/>
          </p:nvSpPr>
          <p:spPr>
            <a:xfrm>
              <a:off x="514349" y="3797375"/>
              <a:ext cx="24624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Video Lab Supervisor, Library of Congress</a:t>
              </a:r>
              <a:endParaRPr b="0" i="0" sz="400" u="none" cap="none" strike="noStrike">
                <a:solidFill>
                  <a:srgbClr val="000000"/>
                </a:solidFill>
                <a:latin typeface="Arial"/>
                <a:ea typeface="Arial"/>
                <a:cs typeface="Arial"/>
                <a:sym typeface="Arial"/>
              </a:endParaRPr>
            </a:p>
          </p:txBody>
        </p:sp>
        <p:sp>
          <p:nvSpPr>
            <p:cNvPr id="64" name="Google Shape;64;p14"/>
            <p:cNvSpPr txBox="1"/>
            <p:nvPr/>
          </p:nvSpPr>
          <p:spPr>
            <a:xfrm>
              <a:off x="628499" y="3504025"/>
              <a:ext cx="2234100" cy="231000"/>
            </a:xfrm>
            <a:prstGeom prst="rect">
              <a:avLst/>
            </a:prstGeom>
            <a:noFill/>
            <a:ln>
              <a:noFill/>
            </a:ln>
          </p:spPr>
          <p:txBody>
            <a:bodyPr anchorCtr="0" anchor="t" bIns="0" lIns="0" spcFirstLastPara="1" rIns="0" wrap="square" tIns="0">
              <a:spAutoFit/>
            </a:bodyPr>
            <a:lstStyle/>
            <a:p>
              <a:pPr indent="0" lvl="0" marL="0" marR="0" rtl="0" algn="ctr">
                <a:lnSpc>
                  <a:spcPct val="130009"/>
                </a:lnSpc>
                <a:spcBef>
                  <a:spcPts val="0"/>
                </a:spcBef>
                <a:spcAft>
                  <a:spcPts val="0"/>
                </a:spcAft>
                <a:buClr>
                  <a:srgbClr val="000000"/>
                </a:buClr>
                <a:buSzPts val="1500"/>
                <a:buFont typeface="Arial"/>
                <a:buNone/>
              </a:pPr>
              <a:r>
                <a:rPr b="0" i="0" lang="en" sz="1500" u="none" cap="none" strike="noStrike">
                  <a:solidFill>
                    <a:srgbClr val="000000"/>
                  </a:solidFill>
                  <a:latin typeface="Lexend Deca"/>
                  <a:ea typeface="Lexend Deca"/>
                  <a:cs typeface="Lexend Deca"/>
                  <a:sym typeface="Lexend Deca"/>
                </a:rPr>
                <a:t>Morgan Oscar Morel</a:t>
              </a:r>
              <a:endParaRPr b="0" i="0" sz="700" u="none" cap="none" strike="noStrike">
                <a:solidFill>
                  <a:srgbClr val="000000"/>
                </a:solidFill>
                <a:latin typeface="Arial"/>
                <a:ea typeface="Arial"/>
                <a:cs typeface="Arial"/>
                <a:sym typeface="Arial"/>
              </a:endParaRPr>
            </a:p>
          </p:txBody>
        </p:sp>
      </p:grpSp>
      <p:sp>
        <p:nvSpPr>
          <p:cNvPr id="65" name="Google Shape;65;p14"/>
          <p:cNvSpPr txBox="1"/>
          <p:nvPr/>
        </p:nvSpPr>
        <p:spPr>
          <a:xfrm>
            <a:off x="514350" y="4497466"/>
            <a:ext cx="2594700" cy="4233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Clr>
                <a:srgbClr val="000000"/>
              </a:buClr>
              <a:buSzPts val="1100"/>
              <a:buFont typeface="Arial"/>
              <a:buNone/>
            </a:pPr>
            <a:r>
              <a:rPr b="0" i="0" lang="en" sz="1100" u="none" cap="none" strike="noStrike">
                <a:solidFill>
                  <a:srgbClr val="000000"/>
                </a:solidFill>
                <a:latin typeface="DM Sans"/>
                <a:ea typeface="DM Sans"/>
                <a:cs typeface="DM Sans"/>
                <a:sym typeface="DM Sans"/>
              </a:rPr>
              <a:t>IASA September 2024</a:t>
            </a:r>
            <a:endParaRPr b="0" i="0" sz="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100"/>
              <a:buFont typeface="Arial"/>
              <a:buNone/>
            </a:pPr>
            <a:r>
              <a:rPr b="0" i="0" lang="en" sz="1100" u="none" cap="none" strike="noStrike">
                <a:solidFill>
                  <a:srgbClr val="000000"/>
                </a:solidFill>
                <a:latin typeface="DM Sans"/>
                <a:ea typeface="DM Sans"/>
                <a:cs typeface="DM Sans"/>
                <a:sym typeface="DM Sans"/>
              </a:rPr>
              <a:t>Valencia, Spain</a:t>
            </a:r>
            <a:endParaRPr b="0" i="0" sz="700" u="none" cap="none" strike="noStrike">
              <a:solidFill>
                <a:srgbClr val="000000"/>
              </a:solidFill>
              <a:latin typeface="Arial"/>
              <a:ea typeface="Arial"/>
              <a:cs typeface="Arial"/>
              <a:sym typeface="Arial"/>
            </a:endParaRPr>
          </a:p>
        </p:txBody>
      </p:sp>
      <p:pic>
        <p:nvPicPr>
          <p:cNvPr id="66" name="Google Shape;66;p14"/>
          <p:cNvPicPr preferRelativeResize="0"/>
          <p:nvPr/>
        </p:nvPicPr>
        <p:blipFill rotWithShape="1">
          <a:blip r:embed="rId4">
            <a:alphaModFix/>
          </a:blip>
          <a:srcRect b="0" l="0" r="0" t="0"/>
          <a:stretch/>
        </p:blipFill>
        <p:spPr>
          <a:xfrm>
            <a:off x="5397600" y="4359150"/>
            <a:ext cx="3232249" cy="699940"/>
          </a:xfrm>
          <a:prstGeom prst="rect">
            <a:avLst/>
          </a:prstGeom>
          <a:noFill/>
          <a:ln>
            <a:noFill/>
          </a:ln>
        </p:spPr>
      </p:pic>
      <p:grpSp>
        <p:nvGrpSpPr>
          <p:cNvPr id="67" name="Google Shape;67;p14"/>
          <p:cNvGrpSpPr/>
          <p:nvPr/>
        </p:nvGrpSpPr>
        <p:grpSpPr>
          <a:xfrm>
            <a:off x="3340899" y="3427200"/>
            <a:ext cx="2462400" cy="655825"/>
            <a:chOff x="514349" y="3393225"/>
            <a:chExt cx="2462400" cy="655825"/>
          </a:xfrm>
        </p:grpSpPr>
        <p:sp>
          <p:nvSpPr>
            <p:cNvPr id="68" name="Google Shape;68;p14"/>
            <p:cNvSpPr txBox="1"/>
            <p:nvPr/>
          </p:nvSpPr>
          <p:spPr>
            <a:xfrm>
              <a:off x="827249" y="3895150"/>
              <a:ext cx="18366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dericed@gmail.com</a:t>
              </a:r>
              <a:endParaRPr b="0" i="0" sz="600" u="none" cap="none" strike="noStrike">
                <a:solidFill>
                  <a:srgbClr val="000000"/>
                </a:solidFill>
                <a:latin typeface="Arial"/>
                <a:ea typeface="Arial"/>
                <a:cs typeface="Arial"/>
                <a:sym typeface="Arial"/>
              </a:endParaRPr>
            </a:p>
          </p:txBody>
        </p:sp>
        <p:sp>
          <p:nvSpPr>
            <p:cNvPr id="69" name="Google Shape;69;p14"/>
            <p:cNvSpPr txBox="1"/>
            <p:nvPr/>
          </p:nvSpPr>
          <p:spPr>
            <a:xfrm>
              <a:off x="514349" y="3686575"/>
              <a:ext cx="24624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Lead Developer, RiceCapades</a:t>
              </a:r>
              <a:endParaRPr b="0" i="0" sz="400" u="none" cap="none" strike="noStrike">
                <a:solidFill>
                  <a:srgbClr val="000000"/>
                </a:solidFill>
                <a:latin typeface="Arial"/>
                <a:ea typeface="Arial"/>
                <a:cs typeface="Arial"/>
                <a:sym typeface="Arial"/>
              </a:endParaRPr>
            </a:p>
          </p:txBody>
        </p:sp>
        <p:sp>
          <p:nvSpPr>
            <p:cNvPr id="70" name="Google Shape;70;p14"/>
            <p:cNvSpPr txBox="1"/>
            <p:nvPr/>
          </p:nvSpPr>
          <p:spPr>
            <a:xfrm>
              <a:off x="628499" y="3393225"/>
              <a:ext cx="2234100" cy="231000"/>
            </a:xfrm>
            <a:prstGeom prst="rect">
              <a:avLst/>
            </a:prstGeom>
            <a:noFill/>
            <a:ln>
              <a:noFill/>
            </a:ln>
          </p:spPr>
          <p:txBody>
            <a:bodyPr anchorCtr="0" anchor="t" bIns="0" lIns="0" spcFirstLastPara="1" rIns="0" wrap="square" tIns="0">
              <a:spAutoFit/>
            </a:bodyPr>
            <a:lstStyle/>
            <a:p>
              <a:pPr indent="0" lvl="0" marL="0" marR="0" rtl="0" algn="ctr">
                <a:lnSpc>
                  <a:spcPct val="130009"/>
                </a:lnSpc>
                <a:spcBef>
                  <a:spcPts val="0"/>
                </a:spcBef>
                <a:spcAft>
                  <a:spcPts val="0"/>
                </a:spcAft>
                <a:buClr>
                  <a:srgbClr val="000000"/>
                </a:buClr>
                <a:buSzPts val="1500"/>
                <a:buFont typeface="Arial"/>
                <a:buNone/>
              </a:pPr>
              <a:r>
                <a:rPr b="0" i="0" lang="en" sz="1500" u="none" cap="none" strike="noStrike">
                  <a:solidFill>
                    <a:srgbClr val="000000"/>
                  </a:solidFill>
                  <a:latin typeface="Lexend Deca"/>
                  <a:ea typeface="Lexend Deca"/>
                  <a:cs typeface="Lexend Deca"/>
                  <a:sym typeface="Lexend Deca"/>
                </a:rPr>
                <a:t>Dave Rice</a:t>
              </a:r>
              <a:endParaRPr b="0" i="0" sz="700" u="none" cap="none" strike="noStrike">
                <a:solidFill>
                  <a:srgbClr val="000000"/>
                </a:solidFill>
                <a:latin typeface="Arial"/>
                <a:ea typeface="Arial"/>
                <a:cs typeface="Arial"/>
                <a:sym typeface="Arial"/>
              </a:endParaRPr>
            </a:p>
          </p:txBody>
        </p:sp>
      </p:grpSp>
      <p:grpSp>
        <p:nvGrpSpPr>
          <p:cNvPr id="71" name="Google Shape;71;p14"/>
          <p:cNvGrpSpPr/>
          <p:nvPr/>
        </p:nvGrpSpPr>
        <p:grpSpPr>
          <a:xfrm>
            <a:off x="6167449" y="3427200"/>
            <a:ext cx="2462400" cy="655825"/>
            <a:chOff x="514349" y="3316400"/>
            <a:chExt cx="2462400" cy="655825"/>
          </a:xfrm>
        </p:grpSpPr>
        <p:sp>
          <p:nvSpPr>
            <p:cNvPr id="72" name="Google Shape;72;p14"/>
            <p:cNvSpPr txBox="1"/>
            <p:nvPr/>
          </p:nvSpPr>
          <p:spPr>
            <a:xfrm>
              <a:off x="827249" y="3818325"/>
              <a:ext cx="18366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chos@loc.gov</a:t>
              </a:r>
              <a:endParaRPr b="0" i="0" sz="600" u="none" cap="none" strike="noStrike">
                <a:solidFill>
                  <a:srgbClr val="000000"/>
                </a:solidFill>
                <a:latin typeface="Arial"/>
                <a:ea typeface="Arial"/>
                <a:cs typeface="Arial"/>
                <a:sym typeface="Arial"/>
              </a:endParaRPr>
            </a:p>
          </p:txBody>
        </p:sp>
        <p:sp>
          <p:nvSpPr>
            <p:cNvPr id="73" name="Google Shape;73;p14"/>
            <p:cNvSpPr txBox="1"/>
            <p:nvPr/>
          </p:nvSpPr>
          <p:spPr>
            <a:xfrm>
              <a:off x="514349" y="3609750"/>
              <a:ext cx="24624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Archivist, Library of Congress</a:t>
              </a:r>
              <a:endParaRPr b="0" i="0" sz="400" u="none" cap="none" strike="noStrike">
                <a:solidFill>
                  <a:srgbClr val="000000"/>
                </a:solidFill>
                <a:latin typeface="Arial"/>
                <a:ea typeface="Arial"/>
                <a:cs typeface="Arial"/>
                <a:sym typeface="Arial"/>
              </a:endParaRPr>
            </a:p>
          </p:txBody>
        </p:sp>
        <p:sp>
          <p:nvSpPr>
            <p:cNvPr id="74" name="Google Shape;74;p14"/>
            <p:cNvSpPr txBox="1"/>
            <p:nvPr/>
          </p:nvSpPr>
          <p:spPr>
            <a:xfrm>
              <a:off x="628499" y="3316400"/>
              <a:ext cx="2234100" cy="231000"/>
            </a:xfrm>
            <a:prstGeom prst="rect">
              <a:avLst/>
            </a:prstGeom>
            <a:noFill/>
            <a:ln>
              <a:noFill/>
            </a:ln>
          </p:spPr>
          <p:txBody>
            <a:bodyPr anchorCtr="0" anchor="t" bIns="0" lIns="0" spcFirstLastPara="1" rIns="0" wrap="square" tIns="0">
              <a:spAutoFit/>
            </a:bodyPr>
            <a:lstStyle/>
            <a:p>
              <a:pPr indent="0" lvl="0" marL="0" marR="0" rtl="0" algn="ctr">
                <a:lnSpc>
                  <a:spcPct val="130009"/>
                </a:lnSpc>
                <a:spcBef>
                  <a:spcPts val="0"/>
                </a:spcBef>
                <a:spcAft>
                  <a:spcPts val="0"/>
                </a:spcAft>
                <a:buClr>
                  <a:srgbClr val="000000"/>
                </a:buClr>
                <a:buSzPts val="1500"/>
                <a:buFont typeface="Arial"/>
                <a:buNone/>
              </a:pPr>
              <a:r>
                <a:rPr b="0" i="0" lang="en" sz="1500" u="none" cap="none" strike="noStrike">
                  <a:solidFill>
                    <a:srgbClr val="000000"/>
                  </a:solidFill>
                  <a:latin typeface="Lexend Deca"/>
                  <a:ea typeface="Lexend Deca"/>
                  <a:cs typeface="Lexend Deca"/>
                  <a:sym typeface="Lexend Deca"/>
                </a:rPr>
                <a:t>Charlie Hosale</a:t>
              </a:r>
              <a:endParaRPr b="0" i="0" sz="7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7" name="Google Shape;147;p23"/>
          <p:cNvSpPr txBox="1"/>
          <p:nvPr/>
        </p:nvSpPr>
        <p:spPr>
          <a:xfrm>
            <a:off x="488697" y="292313"/>
            <a:ext cx="4176900" cy="61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000"/>
              <a:buFont typeface="Arial"/>
              <a:buNone/>
            </a:pPr>
            <a:r>
              <a:rPr b="0" i="0" lang="en" sz="4000" u="none" cap="none" strike="noStrike">
                <a:solidFill>
                  <a:srgbClr val="000000"/>
                </a:solidFill>
                <a:latin typeface="Lexend Deca"/>
                <a:ea typeface="Lexend Deca"/>
                <a:cs typeface="Lexend Deca"/>
                <a:sym typeface="Lexend Deca"/>
              </a:rPr>
              <a:t>vrecord</a:t>
            </a:r>
            <a:endParaRPr b="0" i="0" sz="700" u="none" cap="none" strike="noStrike">
              <a:solidFill>
                <a:srgbClr val="000000"/>
              </a:solidFill>
              <a:latin typeface="Arial"/>
              <a:ea typeface="Arial"/>
              <a:cs typeface="Arial"/>
              <a:sym typeface="Arial"/>
            </a:endParaRPr>
          </a:p>
        </p:txBody>
      </p:sp>
      <p:pic>
        <p:nvPicPr>
          <p:cNvPr id="148" name="Google Shape;148;p23"/>
          <p:cNvPicPr preferRelativeResize="0"/>
          <p:nvPr/>
        </p:nvPicPr>
        <p:blipFill>
          <a:blip r:embed="rId4">
            <a:alphaModFix/>
          </a:blip>
          <a:stretch>
            <a:fillRect/>
          </a:stretch>
        </p:blipFill>
        <p:spPr>
          <a:xfrm>
            <a:off x="119807" y="0"/>
            <a:ext cx="8904387"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54" name="Google Shape;154;p24"/>
          <p:cNvSpPr txBox="1"/>
          <p:nvPr/>
        </p:nvSpPr>
        <p:spPr>
          <a:xfrm>
            <a:off x="488697" y="292313"/>
            <a:ext cx="4176900" cy="61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000"/>
              <a:buFont typeface="Arial"/>
              <a:buNone/>
            </a:pPr>
            <a:r>
              <a:rPr b="0" i="0" lang="en" sz="4000" u="none" cap="none" strike="noStrike">
                <a:solidFill>
                  <a:srgbClr val="000000"/>
                </a:solidFill>
                <a:latin typeface="Lexend Deca"/>
                <a:ea typeface="Lexend Deca"/>
                <a:cs typeface="Lexend Deca"/>
                <a:sym typeface="Lexend Deca"/>
              </a:rPr>
              <a:t>vrecord</a:t>
            </a:r>
            <a:endParaRPr b="0" i="0" sz="700" u="none" cap="none" strike="noStrike">
              <a:solidFill>
                <a:srgbClr val="000000"/>
              </a:solidFill>
              <a:latin typeface="Arial"/>
              <a:ea typeface="Arial"/>
              <a:cs typeface="Arial"/>
              <a:sym typeface="Arial"/>
            </a:endParaRPr>
          </a:p>
        </p:txBody>
      </p:sp>
      <p:pic>
        <p:nvPicPr>
          <p:cNvPr id="155" name="Google Shape;155;p24"/>
          <p:cNvPicPr preferRelativeResize="0"/>
          <p:nvPr/>
        </p:nvPicPr>
        <p:blipFill>
          <a:blip r:embed="rId4">
            <a:alphaModFix/>
          </a:blip>
          <a:stretch>
            <a:fillRect/>
          </a:stretch>
        </p:blipFill>
        <p:spPr>
          <a:xfrm>
            <a:off x="119807" y="0"/>
            <a:ext cx="8904387" cy="5143501"/>
          </a:xfrm>
          <a:prstGeom prst="rect">
            <a:avLst/>
          </a:prstGeom>
          <a:noFill/>
          <a:ln>
            <a:noFill/>
          </a:ln>
        </p:spPr>
      </p:pic>
      <p:sp>
        <p:nvSpPr>
          <p:cNvPr id="156" name="Google Shape;156;p24"/>
          <p:cNvSpPr/>
          <p:nvPr/>
        </p:nvSpPr>
        <p:spPr>
          <a:xfrm>
            <a:off x="1956450" y="2506750"/>
            <a:ext cx="1048200" cy="3870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highlight>
                <a:schemeClr val="accent6"/>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62" name="Google Shape;162;p25"/>
          <p:cNvSpPr txBox="1"/>
          <p:nvPr/>
        </p:nvSpPr>
        <p:spPr>
          <a:xfrm>
            <a:off x="488697" y="292313"/>
            <a:ext cx="4176900" cy="61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000"/>
              <a:buFont typeface="Arial"/>
              <a:buNone/>
            </a:pPr>
            <a:r>
              <a:rPr b="0" i="0" lang="en" sz="4000" u="none" cap="none" strike="noStrike">
                <a:solidFill>
                  <a:srgbClr val="000000"/>
                </a:solidFill>
                <a:latin typeface="Lexend Deca"/>
                <a:ea typeface="Lexend Deca"/>
                <a:cs typeface="Lexend Deca"/>
                <a:sym typeface="Lexend Deca"/>
              </a:rPr>
              <a:t>vrecord</a:t>
            </a:r>
            <a:endParaRPr b="0" i="0" sz="700" u="none" cap="none" strike="noStrike">
              <a:solidFill>
                <a:srgbClr val="000000"/>
              </a:solidFill>
              <a:latin typeface="Arial"/>
              <a:ea typeface="Arial"/>
              <a:cs typeface="Arial"/>
              <a:sym typeface="Arial"/>
            </a:endParaRPr>
          </a:p>
        </p:txBody>
      </p:sp>
      <p:pic>
        <p:nvPicPr>
          <p:cNvPr id="163" name="Google Shape;163;p25"/>
          <p:cNvPicPr preferRelativeResize="0"/>
          <p:nvPr/>
        </p:nvPicPr>
        <p:blipFill>
          <a:blip r:embed="rId4">
            <a:alphaModFix/>
          </a:blip>
          <a:stretch>
            <a:fillRect/>
          </a:stretch>
        </p:blipFill>
        <p:spPr>
          <a:xfrm>
            <a:off x="119807" y="0"/>
            <a:ext cx="8904387" cy="5143501"/>
          </a:xfrm>
          <a:prstGeom prst="rect">
            <a:avLst/>
          </a:prstGeom>
          <a:noFill/>
          <a:ln>
            <a:noFill/>
          </a:ln>
        </p:spPr>
      </p:pic>
      <p:sp>
        <p:nvSpPr>
          <p:cNvPr id="164" name="Google Shape;164;p25"/>
          <p:cNvSpPr/>
          <p:nvPr/>
        </p:nvSpPr>
        <p:spPr>
          <a:xfrm>
            <a:off x="5403325" y="729675"/>
            <a:ext cx="1048200" cy="3870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highlight>
                <a:schemeClr val="accent6"/>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pic>
        <p:nvPicPr>
          <p:cNvPr id="170" name="Google Shape;170;p26"/>
          <p:cNvPicPr preferRelativeResize="0"/>
          <p:nvPr/>
        </p:nvPicPr>
        <p:blipFill rotWithShape="1">
          <a:blip r:embed="rId4">
            <a:alphaModFix/>
          </a:blip>
          <a:srcRect b="-7300" l="5130" r="-5129" t="7299"/>
          <a:stretch/>
        </p:blipFill>
        <p:spPr>
          <a:xfrm>
            <a:off x="577007" y="457200"/>
            <a:ext cx="8904387" cy="5143501"/>
          </a:xfrm>
          <a:prstGeom prst="rect">
            <a:avLst/>
          </a:prstGeom>
          <a:noFill/>
          <a:ln>
            <a:noFill/>
          </a:ln>
        </p:spPr>
      </p:pic>
      <p:sp>
        <p:nvSpPr>
          <p:cNvPr id="171" name="Google Shape;171;p26"/>
          <p:cNvSpPr/>
          <p:nvPr/>
        </p:nvSpPr>
        <p:spPr>
          <a:xfrm>
            <a:off x="-290050" y="1219675"/>
            <a:ext cx="1048200" cy="3870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highlight>
                <a:schemeClr val="accent6"/>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p:nvPr/>
        </p:nvSpPr>
        <p:spPr>
          <a:xfrm>
            <a:off x="-3390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77" name="Google Shape;177;p27"/>
          <p:cNvSpPr txBox="1"/>
          <p:nvPr/>
        </p:nvSpPr>
        <p:spPr>
          <a:xfrm>
            <a:off x="514350" y="509588"/>
            <a:ext cx="81153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000"/>
              <a:buFont typeface="Arial"/>
              <a:buNone/>
            </a:pPr>
            <a:r>
              <a:rPr b="0" i="0" lang="en" sz="4000" u="none" cap="none" strike="noStrike">
                <a:solidFill>
                  <a:srgbClr val="000000"/>
                </a:solidFill>
                <a:latin typeface="Lexend Deca"/>
                <a:ea typeface="Lexend Deca"/>
                <a:cs typeface="Lexend Deca"/>
                <a:sym typeface="Lexend Deca"/>
              </a:rPr>
              <a:t>Proposed Enhancements</a:t>
            </a:r>
            <a:endParaRPr b="0" i="0" sz="700" u="none" cap="none" strike="noStrike">
              <a:solidFill>
                <a:srgbClr val="000000"/>
              </a:solidFill>
              <a:latin typeface="Arial"/>
              <a:ea typeface="Arial"/>
              <a:cs typeface="Arial"/>
              <a:sym typeface="Arial"/>
            </a:endParaRPr>
          </a:p>
        </p:txBody>
      </p:sp>
      <p:sp>
        <p:nvSpPr>
          <p:cNvPr id="178" name="Google Shape;178;p27"/>
          <p:cNvSpPr/>
          <p:nvPr/>
        </p:nvSpPr>
        <p:spPr>
          <a:xfrm>
            <a:off x="928200" y="1950263"/>
            <a:ext cx="2205900" cy="1233900"/>
          </a:xfrm>
          <a:prstGeom prst="roundRect">
            <a:avLst>
              <a:gd fmla="val 16667" name="adj"/>
            </a:avLst>
          </a:prstGeom>
          <a:gradFill>
            <a:gsLst>
              <a:gs pos="0">
                <a:srgbClr val="F8F1CE"/>
              </a:gs>
              <a:gs pos="100000">
                <a:srgbClr val="B6D7A8"/>
              </a:gs>
            </a:gsLst>
            <a:lin ang="0"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rPr b="0" i="0" lang="en" sz="1600" u="none" cap="none" strike="noStrike">
                <a:solidFill>
                  <a:schemeClr val="dk1"/>
                </a:solidFill>
                <a:latin typeface="DM Sans"/>
                <a:ea typeface="DM Sans"/>
                <a:cs typeface="DM Sans"/>
                <a:sym typeface="DM Sans"/>
              </a:rPr>
              <a:t>Create H.264 </a:t>
            </a:r>
            <a:endParaRPr b="0" i="0" sz="16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Access files concurrently with Preservation files</a:t>
            </a:r>
            <a:endParaRPr b="0" i="0" sz="1400" u="none" cap="none" strike="noStrike">
              <a:solidFill>
                <a:srgbClr val="000000"/>
              </a:solidFill>
              <a:latin typeface="Arial"/>
              <a:ea typeface="Arial"/>
              <a:cs typeface="Arial"/>
              <a:sym typeface="Arial"/>
            </a:endParaRPr>
          </a:p>
        </p:txBody>
      </p:sp>
      <p:sp>
        <p:nvSpPr>
          <p:cNvPr id="179" name="Google Shape;179;p27"/>
          <p:cNvSpPr/>
          <p:nvPr/>
        </p:nvSpPr>
        <p:spPr>
          <a:xfrm>
            <a:off x="3896850" y="1959338"/>
            <a:ext cx="1744200" cy="1233900"/>
          </a:xfrm>
          <a:prstGeom prst="roundRect">
            <a:avLst>
              <a:gd fmla="val 16667" name="adj"/>
            </a:avLst>
          </a:prstGeom>
          <a:gradFill>
            <a:gsLst>
              <a:gs pos="0">
                <a:srgbClr val="F8F1CE"/>
              </a:gs>
              <a:gs pos="100000">
                <a:srgbClr val="B6D7A8"/>
              </a:gs>
            </a:gsLst>
            <a:lin ang="8100019"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Simple Record Mode</a:t>
            </a:r>
            <a:endParaRPr b="0" i="0" sz="1400" u="none" cap="none" strike="noStrike">
              <a:solidFill>
                <a:srgbClr val="000000"/>
              </a:solidFill>
              <a:latin typeface="Arial"/>
              <a:ea typeface="Arial"/>
              <a:cs typeface="Arial"/>
              <a:sym typeface="Arial"/>
            </a:endParaRPr>
          </a:p>
        </p:txBody>
      </p:sp>
      <p:sp>
        <p:nvSpPr>
          <p:cNvPr id="180" name="Google Shape;180;p27"/>
          <p:cNvSpPr/>
          <p:nvPr/>
        </p:nvSpPr>
        <p:spPr>
          <a:xfrm>
            <a:off x="6403800" y="1950263"/>
            <a:ext cx="1744200" cy="1233900"/>
          </a:xfrm>
          <a:prstGeom prst="roundRect">
            <a:avLst>
              <a:gd fmla="val 16667" name="adj"/>
            </a:avLst>
          </a:prstGeom>
          <a:gradFill>
            <a:gsLst>
              <a:gs pos="0">
                <a:srgbClr val="F8F1CE"/>
              </a:gs>
              <a:gs pos="100000">
                <a:srgbClr val="B6D7A8"/>
              </a:gs>
            </a:gsLst>
            <a:lin ang="2700006"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vrecord </a:t>
            </a:r>
            <a:endParaRPr b="0" i="0" sz="16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.pkg installer</a:t>
            </a:r>
            <a:endParaRPr b="0" i="0" sz="1600" u="none" cap="none" strike="noStrike">
              <a:solidFill>
                <a:schemeClr val="dk1"/>
              </a:solidFill>
              <a:latin typeface="DM Sans"/>
              <a:ea typeface="DM Sans"/>
              <a:cs typeface="DM Sans"/>
              <a:sym typeface="DM Sans"/>
            </a:endParaRPr>
          </a:p>
        </p:txBody>
      </p:sp>
      <p:sp>
        <p:nvSpPr>
          <p:cNvPr id="181" name="Google Shape;181;p27"/>
          <p:cNvSpPr/>
          <p:nvPr/>
        </p:nvSpPr>
        <p:spPr>
          <a:xfrm>
            <a:off x="1379400" y="3866450"/>
            <a:ext cx="6385200" cy="942900"/>
          </a:xfrm>
          <a:prstGeom prst="doubleWave">
            <a:avLst>
              <a:gd fmla="val 6250" name="adj1"/>
              <a:gd fmla="val 0" name="adj2"/>
            </a:avLst>
          </a:prstGeom>
          <a:gradFill>
            <a:gsLst>
              <a:gs pos="0">
                <a:srgbClr val="F4CCCC"/>
              </a:gs>
              <a:gs pos="54000">
                <a:srgbClr val="D9D2E9"/>
              </a:gs>
              <a:gs pos="100000">
                <a:srgbClr val="F6B26B"/>
              </a:gs>
            </a:gsLst>
            <a:lin ang="0"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1" lang="en" sz="1600" u="none" cap="none" strike="noStrike">
                <a:solidFill>
                  <a:schemeClr val="dk1"/>
                </a:solidFill>
                <a:latin typeface="DM Sans"/>
                <a:ea typeface="DM Sans"/>
                <a:cs typeface="DM Sans"/>
                <a:sym typeface="DM Sans"/>
              </a:rPr>
              <a:t>Proposed Enhancements are meant to address the needs of </a:t>
            </a:r>
            <a:r>
              <a:rPr b="1" i="1" lang="en" sz="1600" u="none" cap="none" strike="noStrike">
                <a:solidFill>
                  <a:schemeClr val="dk1"/>
                </a:solidFill>
                <a:latin typeface="DM Sans"/>
                <a:ea typeface="DM Sans"/>
                <a:cs typeface="DM Sans"/>
                <a:sym typeface="DM Sans"/>
              </a:rPr>
              <a:t>Federal Agencies </a:t>
            </a:r>
            <a:r>
              <a:rPr b="0" i="1" lang="en" sz="1600" u="none" cap="none" strike="noStrike">
                <a:solidFill>
                  <a:schemeClr val="dk1"/>
                </a:solidFill>
                <a:latin typeface="DM Sans"/>
                <a:ea typeface="DM Sans"/>
                <a:cs typeface="DM Sans"/>
                <a:sym typeface="DM Sans"/>
              </a:rPr>
              <a:t>using vrecord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p:nvPr/>
        </p:nvSpPr>
        <p:spPr>
          <a:xfrm>
            <a:off x="5615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pic>
        <p:nvPicPr>
          <p:cNvPr id="187" name="Google Shape;187;p28"/>
          <p:cNvPicPr preferRelativeResize="0"/>
          <p:nvPr/>
        </p:nvPicPr>
        <p:blipFill rotWithShape="1">
          <a:blip r:embed="rId4">
            <a:alphaModFix/>
          </a:blip>
          <a:srcRect b="0" l="1126" r="54886" t="48046"/>
          <a:stretch/>
        </p:blipFill>
        <p:spPr>
          <a:xfrm>
            <a:off x="4778750" y="0"/>
            <a:ext cx="4365251" cy="2424549"/>
          </a:xfrm>
          <a:prstGeom prst="rect">
            <a:avLst/>
          </a:prstGeom>
          <a:noFill/>
          <a:ln>
            <a:noFill/>
          </a:ln>
        </p:spPr>
      </p:pic>
      <p:pic>
        <p:nvPicPr>
          <p:cNvPr id="188" name="Google Shape;188;p28"/>
          <p:cNvPicPr preferRelativeResize="0"/>
          <p:nvPr/>
        </p:nvPicPr>
        <p:blipFill rotWithShape="1">
          <a:blip r:embed="rId5">
            <a:alphaModFix/>
          </a:blip>
          <a:srcRect b="3149" l="6817" r="50242" t="31780"/>
          <a:stretch/>
        </p:blipFill>
        <p:spPr>
          <a:xfrm>
            <a:off x="0" y="2424550"/>
            <a:ext cx="4778748" cy="2718950"/>
          </a:xfrm>
          <a:prstGeom prst="rect">
            <a:avLst/>
          </a:prstGeom>
          <a:noFill/>
          <a:ln>
            <a:noFill/>
          </a:ln>
        </p:spPr>
      </p:pic>
      <p:sp>
        <p:nvSpPr>
          <p:cNvPr id="189" name="Google Shape;189;p28"/>
          <p:cNvSpPr txBox="1"/>
          <p:nvPr/>
        </p:nvSpPr>
        <p:spPr>
          <a:xfrm>
            <a:off x="56146" y="118624"/>
            <a:ext cx="4568400" cy="585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800"/>
              <a:buFont typeface="Arial"/>
              <a:buNone/>
            </a:pPr>
            <a:r>
              <a:rPr b="0" i="0" lang="en" sz="3800" u="none" cap="none" strike="noStrike">
                <a:solidFill>
                  <a:srgbClr val="000000"/>
                </a:solidFill>
                <a:latin typeface="Lexend Deca"/>
                <a:ea typeface="Lexend Deca"/>
                <a:cs typeface="Lexend Deca"/>
                <a:sym typeface="Lexend Deca"/>
              </a:rPr>
              <a:t>Tracking Progress</a:t>
            </a:r>
            <a:endParaRPr b="0" i="0" sz="700" u="none" cap="none" strike="noStrike">
              <a:solidFill>
                <a:srgbClr val="000000"/>
              </a:solidFill>
              <a:latin typeface="Arial"/>
              <a:ea typeface="Arial"/>
              <a:cs typeface="Arial"/>
              <a:sym typeface="Arial"/>
            </a:endParaRPr>
          </a:p>
        </p:txBody>
      </p:sp>
      <p:sp>
        <p:nvSpPr>
          <p:cNvPr id="190" name="Google Shape;190;p28"/>
          <p:cNvSpPr txBox="1"/>
          <p:nvPr/>
        </p:nvSpPr>
        <p:spPr>
          <a:xfrm>
            <a:off x="56146" y="780434"/>
            <a:ext cx="4568400" cy="2154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400"/>
              <a:buFont typeface="Arial"/>
              <a:buNone/>
            </a:pPr>
            <a:r>
              <a:rPr b="0" i="0" lang="en" sz="1400" u="sng" cap="none" strike="noStrike">
                <a:solidFill>
                  <a:srgbClr val="000000"/>
                </a:solidFill>
                <a:latin typeface="DM Sans"/>
                <a:ea typeface="DM Sans"/>
                <a:cs typeface="DM Sans"/>
                <a:sym typeface="DM Sans"/>
              </a:rPr>
              <a:t>https://github.com/amiaopensource/vrecord/issues</a:t>
            </a:r>
            <a:endParaRPr b="0" i="0" sz="700" u="none" cap="none" strike="noStrike">
              <a:solidFill>
                <a:srgbClr val="000000"/>
              </a:solidFill>
              <a:latin typeface="Arial"/>
              <a:ea typeface="Arial"/>
              <a:cs typeface="Arial"/>
              <a:sym typeface="Arial"/>
            </a:endParaRPr>
          </a:p>
        </p:txBody>
      </p:sp>
      <p:sp>
        <p:nvSpPr>
          <p:cNvPr id="191" name="Google Shape;191;p28"/>
          <p:cNvSpPr txBox="1"/>
          <p:nvPr/>
        </p:nvSpPr>
        <p:spPr>
          <a:xfrm>
            <a:off x="2105900" y="1463888"/>
            <a:ext cx="2890500" cy="6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sp>
        <p:nvSpPr>
          <p:cNvPr id="192" name="Google Shape;192;p28"/>
          <p:cNvSpPr txBox="1"/>
          <p:nvPr/>
        </p:nvSpPr>
        <p:spPr>
          <a:xfrm>
            <a:off x="5015650" y="3391475"/>
            <a:ext cx="2018100" cy="615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cxnSp>
        <p:nvCxnSpPr>
          <p:cNvPr id="193" name="Google Shape;193;p28"/>
          <p:cNvCxnSpPr/>
          <p:nvPr/>
        </p:nvCxnSpPr>
        <p:spPr>
          <a:xfrm rot="10800000">
            <a:off x="4880675" y="4169025"/>
            <a:ext cx="1915200" cy="0"/>
          </a:xfrm>
          <a:prstGeom prst="straightConnector1">
            <a:avLst/>
          </a:prstGeom>
          <a:noFill/>
          <a:ln cap="flat" cmpd="sng" w="28575">
            <a:solidFill>
              <a:schemeClr val="dk1"/>
            </a:solidFill>
            <a:prstDash val="solid"/>
            <a:round/>
            <a:headEnd len="sm" w="sm" type="none"/>
            <a:tailEnd len="med" w="med" type="triangle"/>
          </a:ln>
        </p:spPr>
      </p:cxnSp>
      <p:cxnSp>
        <p:nvCxnSpPr>
          <p:cNvPr id="194" name="Google Shape;194;p28"/>
          <p:cNvCxnSpPr/>
          <p:nvPr/>
        </p:nvCxnSpPr>
        <p:spPr>
          <a:xfrm>
            <a:off x="3175550" y="2134350"/>
            <a:ext cx="1449000" cy="0"/>
          </a:xfrm>
          <a:prstGeom prst="straightConnector1">
            <a:avLst/>
          </a:prstGeom>
          <a:noFill/>
          <a:ln cap="flat" cmpd="sng" w="28575">
            <a:solidFill>
              <a:schemeClr val="dk1"/>
            </a:solidFill>
            <a:prstDash val="solid"/>
            <a:round/>
            <a:headEnd len="sm" w="sm" type="none"/>
            <a:tailEnd len="med" w="med" type="triangle"/>
          </a:ln>
        </p:spPr>
      </p:cxnSp>
      <p:sp>
        <p:nvSpPr>
          <p:cNvPr id="195" name="Google Shape;195;p28"/>
          <p:cNvSpPr/>
          <p:nvPr/>
        </p:nvSpPr>
        <p:spPr>
          <a:xfrm>
            <a:off x="1770975" y="1204938"/>
            <a:ext cx="2940300" cy="720300"/>
          </a:xfrm>
          <a:prstGeom prst="roundRect">
            <a:avLst>
              <a:gd fmla="val 16667" name="adj"/>
            </a:avLst>
          </a:prstGeom>
          <a:gradFill>
            <a:gsLst>
              <a:gs pos="0">
                <a:srgbClr val="CFE2F3"/>
              </a:gs>
              <a:gs pos="100000">
                <a:srgbClr val="D9EAD3"/>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Tags for tickets addressing FADGI-sponsored updates</a:t>
            </a:r>
            <a:endParaRPr b="0" i="0" sz="1400" u="none" cap="none" strike="noStrike">
              <a:solidFill>
                <a:srgbClr val="000000"/>
              </a:solidFill>
              <a:latin typeface="Arial"/>
              <a:ea typeface="Arial"/>
              <a:cs typeface="Arial"/>
              <a:sym typeface="Arial"/>
            </a:endParaRPr>
          </a:p>
        </p:txBody>
      </p:sp>
      <p:sp>
        <p:nvSpPr>
          <p:cNvPr id="196" name="Google Shape;196;p28"/>
          <p:cNvSpPr/>
          <p:nvPr/>
        </p:nvSpPr>
        <p:spPr>
          <a:xfrm>
            <a:off x="4829825" y="3391475"/>
            <a:ext cx="2940300" cy="628800"/>
          </a:xfrm>
          <a:prstGeom prst="roundRect">
            <a:avLst>
              <a:gd fmla="val 16667" name="adj"/>
            </a:avLst>
          </a:prstGeom>
          <a:gradFill>
            <a:gsLst>
              <a:gs pos="0">
                <a:srgbClr val="CFE2F3"/>
              </a:gs>
              <a:gs pos="100000">
                <a:srgbClr val="D9EAD3"/>
              </a:gs>
            </a:gsLst>
            <a:lin ang="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Tags for tickets addressing wishlist updates</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p:nvPr/>
        </p:nvSpPr>
        <p:spPr>
          <a:xfrm>
            <a:off x="4752585" y="-2388007"/>
            <a:ext cx="6106340" cy="6106340"/>
          </a:xfrm>
          <a:custGeom>
            <a:rect b="b" l="l" r="r" t="t"/>
            <a:pathLst>
              <a:path extrusionOk="0" h="12212679" w="12212679">
                <a:moveTo>
                  <a:pt x="0" y="0"/>
                </a:moveTo>
                <a:lnTo>
                  <a:pt x="12212679" y="0"/>
                </a:lnTo>
                <a:lnTo>
                  <a:pt x="12212679" y="12212679"/>
                </a:lnTo>
                <a:lnTo>
                  <a:pt x="0" y="12212679"/>
                </a:lnTo>
                <a:lnTo>
                  <a:pt x="0" y="0"/>
                </a:lnTo>
                <a:close/>
              </a:path>
            </a:pathLst>
          </a:custGeom>
          <a:blipFill rotWithShape="1">
            <a:blip r:embed="rId3">
              <a:alphaModFix/>
            </a:blip>
            <a:stretch>
              <a:fillRect b="0" l="0" r="0" t="0"/>
            </a:stretch>
          </a:blipFill>
          <a:ln>
            <a:noFill/>
          </a:ln>
        </p:spPr>
      </p:sp>
      <p:sp>
        <p:nvSpPr>
          <p:cNvPr id="202" name="Google Shape;202;p29"/>
          <p:cNvSpPr/>
          <p:nvPr/>
        </p:nvSpPr>
        <p:spPr>
          <a:xfrm>
            <a:off x="4752585" y="724287"/>
            <a:ext cx="6106340" cy="6106340"/>
          </a:xfrm>
          <a:custGeom>
            <a:rect b="b" l="l" r="r" t="t"/>
            <a:pathLst>
              <a:path extrusionOk="0" h="12212679" w="12212679">
                <a:moveTo>
                  <a:pt x="0" y="0"/>
                </a:moveTo>
                <a:lnTo>
                  <a:pt x="12212679" y="0"/>
                </a:lnTo>
                <a:lnTo>
                  <a:pt x="12212679" y="12212679"/>
                </a:lnTo>
                <a:lnTo>
                  <a:pt x="0" y="12212679"/>
                </a:lnTo>
                <a:lnTo>
                  <a:pt x="0" y="0"/>
                </a:lnTo>
                <a:close/>
              </a:path>
            </a:pathLst>
          </a:custGeom>
          <a:blipFill rotWithShape="1">
            <a:blip r:embed="rId4">
              <a:alphaModFix/>
            </a:blip>
            <a:stretch>
              <a:fillRect b="0" l="0" r="0" t="0"/>
            </a:stretch>
          </a:blipFill>
          <a:ln>
            <a:noFill/>
          </a:ln>
        </p:spPr>
      </p:sp>
      <p:sp>
        <p:nvSpPr>
          <p:cNvPr id="203" name="Google Shape;203;p29"/>
          <p:cNvSpPr/>
          <p:nvPr/>
        </p:nvSpPr>
        <p:spPr>
          <a:xfrm>
            <a:off x="-2538819" y="-3"/>
            <a:ext cx="6106340" cy="6106340"/>
          </a:xfrm>
          <a:custGeom>
            <a:rect b="b" l="l" r="r" t="t"/>
            <a:pathLst>
              <a:path extrusionOk="0" h="12212679" w="12212679">
                <a:moveTo>
                  <a:pt x="0" y="0"/>
                </a:moveTo>
                <a:lnTo>
                  <a:pt x="12212678" y="0"/>
                </a:lnTo>
                <a:lnTo>
                  <a:pt x="12212678" y="12212678"/>
                </a:lnTo>
                <a:lnTo>
                  <a:pt x="0" y="12212678"/>
                </a:lnTo>
                <a:lnTo>
                  <a:pt x="0" y="0"/>
                </a:lnTo>
                <a:close/>
              </a:path>
            </a:pathLst>
          </a:custGeom>
          <a:blipFill rotWithShape="1">
            <a:blip r:embed="rId5">
              <a:alphaModFix/>
            </a:blip>
            <a:stretch>
              <a:fillRect b="0" l="0" r="0" t="0"/>
            </a:stretch>
          </a:blipFill>
          <a:ln>
            <a:noFill/>
          </a:ln>
        </p:spPr>
      </p:sp>
      <p:sp>
        <p:nvSpPr>
          <p:cNvPr id="204" name="Google Shape;204;p29"/>
          <p:cNvSpPr txBox="1"/>
          <p:nvPr/>
        </p:nvSpPr>
        <p:spPr>
          <a:xfrm>
            <a:off x="4571996" y="274499"/>
            <a:ext cx="4568400" cy="585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800"/>
              <a:buFont typeface="Arial"/>
              <a:buNone/>
            </a:pPr>
            <a:r>
              <a:rPr b="0" i="0" lang="en" sz="3800" u="none" cap="none" strike="noStrike">
                <a:solidFill>
                  <a:srgbClr val="000000"/>
                </a:solidFill>
                <a:latin typeface="Lexend Deca"/>
                <a:ea typeface="Lexend Deca"/>
                <a:cs typeface="Lexend Deca"/>
                <a:sym typeface="Lexend Deca"/>
              </a:rPr>
              <a:t>User Testing</a:t>
            </a:r>
            <a:endParaRPr b="0" i="0" sz="700" u="none" cap="none" strike="noStrike">
              <a:solidFill>
                <a:srgbClr val="000000"/>
              </a:solidFill>
              <a:latin typeface="Arial"/>
              <a:ea typeface="Arial"/>
              <a:cs typeface="Arial"/>
              <a:sym typeface="Arial"/>
            </a:endParaRPr>
          </a:p>
        </p:txBody>
      </p:sp>
      <p:pic>
        <p:nvPicPr>
          <p:cNvPr id="205" name="Google Shape;205;p29"/>
          <p:cNvPicPr preferRelativeResize="0"/>
          <p:nvPr/>
        </p:nvPicPr>
        <p:blipFill rotWithShape="1">
          <a:blip r:embed="rId6">
            <a:alphaModFix/>
          </a:blip>
          <a:srcRect b="0" l="0" r="0" t="0"/>
          <a:stretch/>
        </p:blipFill>
        <p:spPr>
          <a:xfrm>
            <a:off x="0" y="0"/>
            <a:ext cx="4411551" cy="5143499"/>
          </a:xfrm>
          <a:prstGeom prst="rect">
            <a:avLst/>
          </a:prstGeom>
          <a:noFill/>
          <a:ln>
            <a:noFill/>
          </a:ln>
        </p:spPr>
      </p:pic>
      <p:sp>
        <p:nvSpPr>
          <p:cNvPr id="206" name="Google Shape;206;p29"/>
          <p:cNvSpPr/>
          <p:nvPr/>
        </p:nvSpPr>
        <p:spPr>
          <a:xfrm>
            <a:off x="4752575" y="1226975"/>
            <a:ext cx="3514500" cy="755700"/>
          </a:xfrm>
          <a:prstGeom prst="roundRect">
            <a:avLst>
              <a:gd fmla="val 16667" name="adj"/>
            </a:avLst>
          </a:prstGeom>
          <a:gradFill>
            <a:gsLst>
              <a:gs pos="0">
                <a:srgbClr val="F8F1CE"/>
              </a:gs>
              <a:gs pos="100000">
                <a:srgbClr val="CFE2F3"/>
              </a:gs>
            </a:gsLst>
            <a:lin ang="2700006"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DM Sans"/>
                <a:ea typeface="DM Sans"/>
                <a:cs typeface="DM Sans"/>
                <a:sym typeface="DM Sans"/>
              </a:rPr>
              <a:t>Testers sent Google Form to fill for pre-testing and for each feature test</a:t>
            </a:r>
            <a:endParaRPr b="0" i="0" sz="1200" u="none" cap="none" strike="noStrike">
              <a:solidFill>
                <a:srgbClr val="000000"/>
              </a:solidFill>
              <a:latin typeface="Arial"/>
              <a:ea typeface="Arial"/>
              <a:cs typeface="Arial"/>
              <a:sym typeface="Arial"/>
            </a:endParaRPr>
          </a:p>
        </p:txBody>
      </p:sp>
      <p:sp>
        <p:nvSpPr>
          <p:cNvPr id="207" name="Google Shape;207;p29"/>
          <p:cNvSpPr/>
          <p:nvPr/>
        </p:nvSpPr>
        <p:spPr>
          <a:xfrm>
            <a:off x="5165400" y="2571751"/>
            <a:ext cx="3381600" cy="755700"/>
          </a:xfrm>
          <a:prstGeom prst="roundRect">
            <a:avLst>
              <a:gd fmla="val 16667" name="adj"/>
            </a:avLst>
          </a:prstGeom>
          <a:gradFill>
            <a:gsLst>
              <a:gs pos="0">
                <a:srgbClr val="F8F1CE"/>
              </a:gs>
              <a:gs pos="100000">
                <a:srgbClr val="CFE2F3"/>
              </a:gs>
            </a:gsLst>
            <a:lin ang="0"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DM Sans"/>
                <a:ea typeface="DM Sans"/>
                <a:cs typeface="DM Sans"/>
                <a:sym typeface="DM Sans"/>
              </a:rPr>
              <a:t>Test files sent to me via mediashuttle for further inspection</a:t>
            </a:r>
            <a:endParaRPr b="0" i="0" sz="1200" u="none" cap="none" strike="noStrike">
              <a:solidFill>
                <a:srgbClr val="000000"/>
              </a:solidFill>
              <a:latin typeface="Arial"/>
              <a:ea typeface="Arial"/>
              <a:cs typeface="Arial"/>
              <a:sym typeface="Arial"/>
            </a:endParaRPr>
          </a:p>
        </p:txBody>
      </p:sp>
      <p:sp>
        <p:nvSpPr>
          <p:cNvPr id="208" name="Google Shape;208;p29"/>
          <p:cNvSpPr/>
          <p:nvPr/>
        </p:nvSpPr>
        <p:spPr>
          <a:xfrm>
            <a:off x="5653925" y="3916527"/>
            <a:ext cx="3381600" cy="755700"/>
          </a:xfrm>
          <a:prstGeom prst="roundRect">
            <a:avLst>
              <a:gd fmla="val 16667" name="adj"/>
            </a:avLst>
          </a:prstGeom>
          <a:gradFill>
            <a:gsLst>
              <a:gs pos="0">
                <a:srgbClr val="F8F1CE"/>
              </a:gs>
              <a:gs pos="100000">
                <a:srgbClr val="CFE2F3"/>
              </a:gs>
            </a:gsLst>
            <a:lin ang="8100019"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DM Sans"/>
                <a:ea typeface="DM Sans"/>
                <a:cs typeface="DM Sans"/>
                <a:sym typeface="DM Sans"/>
              </a:rPr>
              <a:t>Users are testing specific versions deployed in homebrew</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p:nvPr/>
        </p:nvSpPr>
        <p:spPr>
          <a:xfrm>
            <a:off x="42375"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14" name="Google Shape;214;p30"/>
          <p:cNvSpPr txBox="1"/>
          <p:nvPr/>
        </p:nvSpPr>
        <p:spPr>
          <a:xfrm>
            <a:off x="514350" y="509588"/>
            <a:ext cx="81153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000"/>
              <a:buFont typeface="Arial"/>
              <a:buNone/>
            </a:pPr>
            <a:r>
              <a:rPr b="0" i="0" lang="en" sz="4000" u="none" cap="none" strike="noStrike">
                <a:solidFill>
                  <a:srgbClr val="000000"/>
                </a:solidFill>
                <a:latin typeface="Lexend Deca"/>
                <a:ea typeface="Lexend Deca"/>
                <a:cs typeface="Lexend Deca"/>
                <a:sym typeface="Lexend Deca"/>
              </a:rPr>
              <a:t>Current Status &amp; Challenges</a:t>
            </a:r>
            <a:endParaRPr b="0" i="0" sz="700" u="none" cap="none" strike="noStrike">
              <a:solidFill>
                <a:srgbClr val="000000"/>
              </a:solidFill>
              <a:latin typeface="Arial"/>
              <a:ea typeface="Arial"/>
              <a:cs typeface="Arial"/>
              <a:sym typeface="Arial"/>
            </a:endParaRPr>
          </a:p>
        </p:txBody>
      </p:sp>
      <p:sp>
        <p:nvSpPr>
          <p:cNvPr id="215" name="Google Shape;215;p30"/>
          <p:cNvSpPr/>
          <p:nvPr/>
        </p:nvSpPr>
        <p:spPr>
          <a:xfrm rot="10800000">
            <a:off x="3521250" y="3448775"/>
            <a:ext cx="2033700" cy="1398300"/>
          </a:xfrm>
          <a:prstGeom prst="wedgeRectCallout">
            <a:avLst>
              <a:gd fmla="val -20833" name="adj1"/>
              <a:gd fmla="val 62500" name="adj2"/>
            </a:avLst>
          </a:prstGeom>
          <a:gradFill>
            <a:gsLst>
              <a:gs pos="0">
                <a:srgbClr val="CFE2F3"/>
              </a:gs>
              <a:gs pos="100000">
                <a:srgbClr val="D9EAD3"/>
              </a:gs>
            </a:gsLst>
            <a:lin ang="8100019"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0"/>
          <p:cNvSpPr/>
          <p:nvPr/>
        </p:nvSpPr>
        <p:spPr>
          <a:xfrm>
            <a:off x="3521250" y="3448775"/>
            <a:ext cx="2033700" cy="13983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Awaiting a code refactor sponsored by NYPL</a:t>
            </a:r>
            <a:endParaRPr b="0" i="0" sz="1400" u="none" cap="none" strike="noStrike">
              <a:solidFill>
                <a:srgbClr val="000000"/>
              </a:solidFill>
              <a:latin typeface="Arial"/>
              <a:ea typeface="Arial"/>
              <a:cs typeface="Arial"/>
              <a:sym typeface="Arial"/>
            </a:endParaRPr>
          </a:p>
        </p:txBody>
      </p:sp>
      <p:sp>
        <p:nvSpPr>
          <p:cNvPr id="217" name="Google Shape;217;p30"/>
          <p:cNvSpPr/>
          <p:nvPr/>
        </p:nvSpPr>
        <p:spPr>
          <a:xfrm rot="10800000">
            <a:off x="6114300" y="3448775"/>
            <a:ext cx="2033700" cy="1398300"/>
          </a:xfrm>
          <a:prstGeom prst="wedgeRectCallout">
            <a:avLst>
              <a:gd fmla="val -20833" name="adj1"/>
              <a:gd fmla="val 62500" name="adj2"/>
            </a:avLst>
          </a:prstGeom>
          <a:gradFill>
            <a:gsLst>
              <a:gs pos="0">
                <a:srgbClr val="CFE2F3"/>
              </a:gs>
              <a:gs pos="100000">
                <a:srgbClr val="D9EAD3"/>
              </a:gs>
            </a:gsLst>
            <a:lin ang="8100019"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0"/>
          <p:cNvSpPr/>
          <p:nvPr/>
        </p:nvSpPr>
        <p:spPr>
          <a:xfrm>
            <a:off x="6114300" y="3448775"/>
            <a:ext cx="2033700" cy="13983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Currently only possible if x264 library is not included</a:t>
            </a:r>
            <a:endParaRPr b="0" i="0" sz="1400" u="none" cap="none" strike="noStrike">
              <a:solidFill>
                <a:srgbClr val="000000"/>
              </a:solidFill>
              <a:latin typeface="Arial"/>
              <a:ea typeface="Arial"/>
              <a:cs typeface="Arial"/>
              <a:sym typeface="Arial"/>
            </a:endParaRPr>
          </a:p>
        </p:txBody>
      </p:sp>
      <p:sp>
        <p:nvSpPr>
          <p:cNvPr id="219" name="Google Shape;219;p30"/>
          <p:cNvSpPr/>
          <p:nvPr/>
        </p:nvSpPr>
        <p:spPr>
          <a:xfrm rot="10800000">
            <a:off x="1014300" y="3448775"/>
            <a:ext cx="2033700" cy="1398300"/>
          </a:xfrm>
          <a:prstGeom prst="wedgeRectCallout">
            <a:avLst>
              <a:gd fmla="val -20833" name="adj1"/>
              <a:gd fmla="val 62500" name="adj2"/>
            </a:avLst>
          </a:prstGeom>
          <a:gradFill>
            <a:gsLst>
              <a:gs pos="0">
                <a:srgbClr val="CFE2F3"/>
              </a:gs>
              <a:gs pos="100000">
                <a:srgbClr val="D9EAD3"/>
              </a:gs>
            </a:gsLst>
            <a:lin ang="0"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0"/>
          <p:cNvSpPr/>
          <p:nvPr/>
        </p:nvSpPr>
        <p:spPr>
          <a:xfrm>
            <a:off x="1014300" y="3448775"/>
            <a:ext cx="2033700" cy="13983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Completed, tested, and deployed</a:t>
            </a:r>
            <a:endParaRPr b="0" i="0" sz="1400" u="none" cap="none" strike="noStrike">
              <a:solidFill>
                <a:srgbClr val="000000"/>
              </a:solidFill>
              <a:latin typeface="Arial"/>
              <a:ea typeface="Arial"/>
              <a:cs typeface="Arial"/>
              <a:sym typeface="Arial"/>
            </a:endParaRPr>
          </a:p>
        </p:txBody>
      </p:sp>
      <p:pic>
        <p:nvPicPr>
          <p:cNvPr id="221" name="Google Shape;221;p30"/>
          <p:cNvPicPr preferRelativeResize="0"/>
          <p:nvPr/>
        </p:nvPicPr>
        <p:blipFill rotWithShape="1">
          <a:blip r:embed="rId4">
            <a:alphaModFix/>
          </a:blip>
          <a:srcRect b="0" l="0" r="0" t="0"/>
          <a:stretch/>
        </p:blipFill>
        <p:spPr>
          <a:xfrm>
            <a:off x="2117076" y="4127876"/>
            <a:ext cx="930924" cy="872726"/>
          </a:xfrm>
          <a:prstGeom prst="rect">
            <a:avLst/>
          </a:prstGeom>
          <a:noFill/>
          <a:ln>
            <a:noFill/>
          </a:ln>
        </p:spPr>
      </p:pic>
      <p:sp>
        <p:nvSpPr>
          <p:cNvPr id="222" name="Google Shape;222;p30"/>
          <p:cNvSpPr/>
          <p:nvPr/>
        </p:nvSpPr>
        <p:spPr>
          <a:xfrm>
            <a:off x="928200" y="1950263"/>
            <a:ext cx="2205900" cy="1233900"/>
          </a:xfrm>
          <a:prstGeom prst="roundRect">
            <a:avLst>
              <a:gd fmla="val 16667" name="adj"/>
            </a:avLst>
          </a:prstGeom>
          <a:gradFill>
            <a:gsLst>
              <a:gs pos="0">
                <a:srgbClr val="F8F1CE"/>
              </a:gs>
              <a:gs pos="100000">
                <a:srgbClr val="B6D7A8"/>
              </a:gs>
            </a:gsLst>
            <a:lin ang="0"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Create H.264 </a:t>
            </a:r>
            <a:endParaRPr b="0" i="0" sz="16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Access files concurrently with Preservation files</a:t>
            </a:r>
            <a:endParaRPr b="0" i="0" sz="1400" u="none" cap="none" strike="noStrike">
              <a:solidFill>
                <a:srgbClr val="000000"/>
              </a:solidFill>
              <a:latin typeface="Arial"/>
              <a:ea typeface="Arial"/>
              <a:cs typeface="Arial"/>
              <a:sym typeface="Arial"/>
            </a:endParaRPr>
          </a:p>
        </p:txBody>
      </p:sp>
      <p:sp>
        <p:nvSpPr>
          <p:cNvPr id="223" name="Google Shape;223;p30"/>
          <p:cNvSpPr/>
          <p:nvPr/>
        </p:nvSpPr>
        <p:spPr>
          <a:xfrm>
            <a:off x="3896850" y="1959338"/>
            <a:ext cx="1744200" cy="1233900"/>
          </a:xfrm>
          <a:prstGeom prst="roundRect">
            <a:avLst>
              <a:gd fmla="val 16667" name="adj"/>
            </a:avLst>
          </a:prstGeom>
          <a:gradFill>
            <a:gsLst>
              <a:gs pos="0">
                <a:srgbClr val="F8F1CE"/>
              </a:gs>
              <a:gs pos="100000">
                <a:srgbClr val="B6D7A8"/>
              </a:gs>
            </a:gsLst>
            <a:lin ang="8100019"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Simple Record Mode</a:t>
            </a:r>
            <a:endParaRPr b="0" i="0" sz="1400" u="none" cap="none" strike="noStrike">
              <a:solidFill>
                <a:srgbClr val="000000"/>
              </a:solidFill>
              <a:latin typeface="Arial"/>
              <a:ea typeface="Arial"/>
              <a:cs typeface="Arial"/>
              <a:sym typeface="Arial"/>
            </a:endParaRPr>
          </a:p>
        </p:txBody>
      </p:sp>
      <p:sp>
        <p:nvSpPr>
          <p:cNvPr id="224" name="Google Shape;224;p30"/>
          <p:cNvSpPr/>
          <p:nvPr/>
        </p:nvSpPr>
        <p:spPr>
          <a:xfrm>
            <a:off x="6403800" y="1950263"/>
            <a:ext cx="1744200" cy="1233900"/>
          </a:xfrm>
          <a:prstGeom prst="roundRect">
            <a:avLst>
              <a:gd fmla="val 16667" name="adj"/>
            </a:avLst>
          </a:prstGeom>
          <a:gradFill>
            <a:gsLst>
              <a:gs pos="0">
                <a:srgbClr val="F8F1CE"/>
              </a:gs>
              <a:gs pos="100000">
                <a:srgbClr val="B6D7A8"/>
              </a:gs>
            </a:gsLst>
            <a:lin ang="2700006"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vrecord </a:t>
            </a:r>
            <a:endParaRPr b="0" i="0" sz="16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M Sans"/>
                <a:ea typeface="DM Sans"/>
                <a:cs typeface="DM Sans"/>
                <a:sym typeface="DM Sans"/>
              </a:rPr>
              <a:t>.pkg installer</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p:nvPr/>
        </p:nvSpPr>
        <p:spPr>
          <a:xfrm>
            <a:off x="4752585" y="-2388007"/>
            <a:ext cx="6106340" cy="6106340"/>
          </a:xfrm>
          <a:custGeom>
            <a:rect b="b" l="l" r="r" t="t"/>
            <a:pathLst>
              <a:path extrusionOk="0" h="12212679" w="12212679">
                <a:moveTo>
                  <a:pt x="0" y="0"/>
                </a:moveTo>
                <a:lnTo>
                  <a:pt x="12212679" y="0"/>
                </a:lnTo>
                <a:lnTo>
                  <a:pt x="12212679" y="12212679"/>
                </a:lnTo>
                <a:lnTo>
                  <a:pt x="0" y="12212679"/>
                </a:lnTo>
                <a:lnTo>
                  <a:pt x="0" y="0"/>
                </a:lnTo>
                <a:close/>
              </a:path>
            </a:pathLst>
          </a:custGeom>
          <a:blipFill rotWithShape="1">
            <a:blip r:embed="rId3">
              <a:alphaModFix/>
            </a:blip>
            <a:stretch>
              <a:fillRect b="0" l="0" r="0" t="0"/>
            </a:stretch>
          </a:blipFill>
          <a:ln>
            <a:noFill/>
          </a:ln>
        </p:spPr>
      </p:sp>
      <p:sp>
        <p:nvSpPr>
          <p:cNvPr id="230" name="Google Shape;230;p31"/>
          <p:cNvSpPr/>
          <p:nvPr/>
        </p:nvSpPr>
        <p:spPr>
          <a:xfrm>
            <a:off x="4752585" y="665162"/>
            <a:ext cx="6106340" cy="6106340"/>
          </a:xfrm>
          <a:custGeom>
            <a:rect b="b" l="l" r="r" t="t"/>
            <a:pathLst>
              <a:path extrusionOk="0" h="12212679" w="12212679">
                <a:moveTo>
                  <a:pt x="0" y="0"/>
                </a:moveTo>
                <a:lnTo>
                  <a:pt x="12212679" y="0"/>
                </a:lnTo>
                <a:lnTo>
                  <a:pt x="12212679" y="12212679"/>
                </a:lnTo>
                <a:lnTo>
                  <a:pt x="0" y="12212679"/>
                </a:lnTo>
                <a:lnTo>
                  <a:pt x="0" y="0"/>
                </a:lnTo>
                <a:close/>
              </a:path>
            </a:pathLst>
          </a:custGeom>
          <a:blipFill rotWithShape="1">
            <a:blip r:embed="rId4">
              <a:alphaModFix/>
            </a:blip>
            <a:stretch>
              <a:fillRect b="0" l="0" r="0" t="0"/>
            </a:stretch>
          </a:blipFill>
          <a:ln>
            <a:noFill/>
          </a:ln>
        </p:spPr>
      </p:sp>
      <p:sp>
        <p:nvSpPr>
          <p:cNvPr id="231" name="Google Shape;231;p31"/>
          <p:cNvSpPr/>
          <p:nvPr/>
        </p:nvSpPr>
        <p:spPr>
          <a:xfrm>
            <a:off x="-2538819" y="-131303"/>
            <a:ext cx="6106340" cy="6106340"/>
          </a:xfrm>
          <a:custGeom>
            <a:rect b="b" l="l" r="r" t="t"/>
            <a:pathLst>
              <a:path extrusionOk="0" h="12212679" w="12212679">
                <a:moveTo>
                  <a:pt x="0" y="0"/>
                </a:moveTo>
                <a:lnTo>
                  <a:pt x="12212678" y="0"/>
                </a:lnTo>
                <a:lnTo>
                  <a:pt x="12212678" y="12212678"/>
                </a:lnTo>
                <a:lnTo>
                  <a:pt x="0" y="12212678"/>
                </a:lnTo>
                <a:lnTo>
                  <a:pt x="0" y="0"/>
                </a:lnTo>
                <a:close/>
              </a:path>
            </a:pathLst>
          </a:custGeom>
          <a:blipFill rotWithShape="1">
            <a:blip r:embed="rId5">
              <a:alphaModFix/>
            </a:blip>
            <a:stretch>
              <a:fillRect b="0" l="0" r="0" t="0"/>
            </a:stretch>
          </a:blipFill>
          <a:ln>
            <a:noFill/>
          </a:ln>
        </p:spPr>
      </p:sp>
      <p:sp>
        <p:nvSpPr>
          <p:cNvPr id="232" name="Google Shape;232;p31"/>
          <p:cNvSpPr txBox="1"/>
          <p:nvPr/>
        </p:nvSpPr>
        <p:spPr>
          <a:xfrm>
            <a:off x="514350" y="357350"/>
            <a:ext cx="81153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000"/>
              <a:buFont typeface="Arial"/>
              <a:buNone/>
            </a:pPr>
            <a:r>
              <a:rPr b="0" i="0" lang="en" sz="4000" u="none" cap="none" strike="noStrike">
                <a:solidFill>
                  <a:srgbClr val="000000"/>
                </a:solidFill>
                <a:latin typeface="Lexend Deca"/>
                <a:ea typeface="Lexend Deca"/>
                <a:cs typeface="Lexend Deca"/>
                <a:sym typeface="Lexend Deca"/>
              </a:rPr>
              <a:t>NAVCC Video Lab</a:t>
            </a:r>
            <a:endParaRPr b="0" i="0" sz="700" u="none" cap="none" strike="noStrike">
              <a:solidFill>
                <a:srgbClr val="000000"/>
              </a:solidFill>
              <a:latin typeface="Arial"/>
              <a:ea typeface="Arial"/>
              <a:cs typeface="Arial"/>
              <a:sym typeface="Arial"/>
            </a:endParaRPr>
          </a:p>
        </p:txBody>
      </p:sp>
      <p:pic>
        <p:nvPicPr>
          <p:cNvPr id="233" name="Google Shape;233;p31"/>
          <p:cNvPicPr preferRelativeResize="0"/>
          <p:nvPr/>
        </p:nvPicPr>
        <p:blipFill rotWithShape="1">
          <a:blip r:embed="rId6">
            <a:alphaModFix/>
          </a:blip>
          <a:srcRect b="0" l="0" r="19256" t="36155"/>
          <a:stretch/>
        </p:blipFill>
        <p:spPr>
          <a:xfrm>
            <a:off x="803725" y="1125203"/>
            <a:ext cx="7536548" cy="397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pic>
        <p:nvPicPr>
          <p:cNvPr id="239" name="Google Shape;239;p32"/>
          <p:cNvPicPr preferRelativeResize="0"/>
          <p:nvPr/>
        </p:nvPicPr>
        <p:blipFill rotWithShape="1">
          <a:blip r:embed="rId4">
            <a:alphaModFix/>
          </a:blip>
          <a:srcRect b="0" l="0" r="0" t="0"/>
          <a:stretch/>
        </p:blipFill>
        <p:spPr>
          <a:xfrm>
            <a:off x="2018625" y="448900"/>
            <a:ext cx="5106725" cy="2436550"/>
          </a:xfrm>
          <a:prstGeom prst="rect">
            <a:avLst/>
          </a:prstGeom>
          <a:noFill/>
          <a:ln>
            <a:noFill/>
          </a:ln>
        </p:spPr>
      </p:pic>
      <p:cxnSp>
        <p:nvCxnSpPr>
          <p:cNvPr id="240" name="Google Shape;240;p32"/>
          <p:cNvCxnSpPr/>
          <p:nvPr/>
        </p:nvCxnSpPr>
        <p:spPr>
          <a:xfrm>
            <a:off x="514350" y="4238625"/>
            <a:ext cx="8115300" cy="0"/>
          </a:xfrm>
          <a:prstGeom prst="straightConnector1">
            <a:avLst/>
          </a:prstGeom>
          <a:noFill/>
          <a:ln cap="flat" cmpd="sng" w="28575">
            <a:solidFill>
              <a:srgbClr val="000000"/>
            </a:solidFill>
            <a:prstDash val="solid"/>
            <a:round/>
            <a:headEnd len="sm" w="sm" type="none"/>
            <a:tailEnd len="sm" w="sm" type="none"/>
          </a:ln>
        </p:spPr>
      </p:cxnSp>
      <p:grpSp>
        <p:nvGrpSpPr>
          <p:cNvPr id="241" name="Google Shape;241;p32"/>
          <p:cNvGrpSpPr/>
          <p:nvPr/>
        </p:nvGrpSpPr>
        <p:grpSpPr>
          <a:xfrm>
            <a:off x="514349" y="3427200"/>
            <a:ext cx="2462400" cy="655825"/>
            <a:chOff x="514349" y="3504025"/>
            <a:chExt cx="2462400" cy="655825"/>
          </a:xfrm>
        </p:grpSpPr>
        <p:sp>
          <p:nvSpPr>
            <p:cNvPr id="242" name="Google Shape;242;p32"/>
            <p:cNvSpPr txBox="1"/>
            <p:nvPr/>
          </p:nvSpPr>
          <p:spPr>
            <a:xfrm>
              <a:off x="827249" y="4005950"/>
              <a:ext cx="18366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mmorel@loc.gov</a:t>
              </a:r>
              <a:endParaRPr b="0" i="0" sz="600" u="none" cap="none" strike="noStrike">
                <a:solidFill>
                  <a:srgbClr val="000000"/>
                </a:solidFill>
                <a:latin typeface="Arial"/>
                <a:ea typeface="Arial"/>
                <a:cs typeface="Arial"/>
                <a:sym typeface="Arial"/>
              </a:endParaRPr>
            </a:p>
          </p:txBody>
        </p:sp>
        <p:sp>
          <p:nvSpPr>
            <p:cNvPr id="243" name="Google Shape;243;p32"/>
            <p:cNvSpPr txBox="1"/>
            <p:nvPr/>
          </p:nvSpPr>
          <p:spPr>
            <a:xfrm>
              <a:off x="514349" y="3797375"/>
              <a:ext cx="24624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Video Lab Supervisor, Library of Congress</a:t>
              </a:r>
              <a:endParaRPr b="0" i="0" sz="400" u="none" cap="none" strike="noStrike">
                <a:solidFill>
                  <a:srgbClr val="000000"/>
                </a:solidFill>
                <a:latin typeface="Arial"/>
                <a:ea typeface="Arial"/>
                <a:cs typeface="Arial"/>
                <a:sym typeface="Arial"/>
              </a:endParaRPr>
            </a:p>
          </p:txBody>
        </p:sp>
        <p:sp>
          <p:nvSpPr>
            <p:cNvPr id="244" name="Google Shape;244;p32"/>
            <p:cNvSpPr txBox="1"/>
            <p:nvPr/>
          </p:nvSpPr>
          <p:spPr>
            <a:xfrm>
              <a:off x="628499" y="3504025"/>
              <a:ext cx="2234100" cy="231000"/>
            </a:xfrm>
            <a:prstGeom prst="rect">
              <a:avLst/>
            </a:prstGeom>
            <a:noFill/>
            <a:ln>
              <a:noFill/>
            </a:ln>
          </p:spPr>
          <p:txBody>
            <a:bodyPr anchorCtr="0" anchor="t" bIns="0" lIns="0" spcFirstLastPara="1" rIns="0" wrap="square" tIns="0">
              <a:spAutoFit/>
            </a:bodyPr>
            <a:lstStyle/>
            <a:p>
              <a:pPr indent="0" lvl="0" marL="0" marR="0" rtl="0" algn="ctr">
                <a:lnSpc>
                  <a:spcPct val="130009"/>
                </a:lnSpc>
                <a:spcBef>
                  <a:spcPts val="0"/>
                </a:spcBef>
                <a:spcAft>
                  <a:spcPts val="0"/>
                </a:spcAft>
                <a:buClr>
                  <a:srgbClr val="000000"/>
                </a:buClr>
                <a:buSzPts val="1500"/>
                <a:buFont typeface="Arial"/>
                <a:buNone/>
              </a:pPr>
              <a:r>
                <a:rPr b="0" i="0" lang="en" sz="1500" u="none" cap="none" strike="noStrike">
                  <a:solidFill>
                    <a:srgbClr val="000000"/>
                  </a:solidFill>
                  <a:latin typeface="Lexend Deca"/>
                  <a:ea typeface="Lexend Deca"/>
                  <a:cs typeface="Lexend Deca"/>
                  <a:sym typeface="Lexend Deca"/>
                </a:rPr>
                <a:t>Morgan Oscar Morel</a:t>
              </a:r>
              <a:endParaRPr b="0" i="0" sz="700" u="none" cap="none" strike="noStrike">
                <a:solidFill>
                  <a:srgbClr val="000000"/>
                </a:solidFill>
                <a:latin typeface="Arial"/>
                <a:ea typeface="Arial"/>
                <a:cs typeface="Arial"/>
                <a:sym typeface="Arial"/>
              </a:endParaRPr>
            </a:p>
          </p:txBody>
        </p:sp>
      </p:grpSp>
      <p:sp>
        <p:nvSpPr>
          <p:cNvPr id="245" name="Google Shape;245;p32"/>
          <p:cNvSpPr txBox="1"/>
          <p:nvPr/>
        </p:nvSpPr>
        <p:spPr>
          <a:xfrm>
            <a:off x="514350" y="4497466"/>
            <a:ext cx="2594700" cy="4233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Clr>
                <a:srgbClr val="000000"/>
              </a:buClr>
              <a:buSzPts val="1100"/>
              <a:buFont typeface="Arial"/>
              <a:buNone/>
            </a:pPr>
            <a:r>
              <a:rPr b="0" i="0" lang="en" sz="1100" u="none" cap="none" strike="noStrike">
                <a:solidFill>
                  <a:srgbClr val="000000"/>
                </a:solidFill>
                <a:latin typeface="DM Sans"/>
                <a:ea typeface="DM Sans"/>
                <a:cs typeface="DM Sans"/>
                <a:sym typeface="DM Sans"/>
              </a:rPr>
              <a:t>IASA September 2024</a:t>
            </a:r>
            <a:endParaRPr b="0" i="0" sz="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100"/>
              <a:buFont typeface="Arial"/>
              <a:buNone/>
            </a:pPr>
            <a:r>
              <a:rPr b="0" i="0" lang="en" sz="1100" u="none" cap="none" strike="noStrike">
                <a:solidFill>
                  <a:srgbClr val="000000"/>
                </a:solidFill>
                <a:latin typeface="DM Sans"/>
                <a:ea typeface="DM Sans"/>
                <a:cs typeface="DM Sans"/>
                <a:sym typeface="DM Sans"/>
              </a:rPr>
              <a:t>Valencia, Spain</a:t>
            </a:r>
            <a:endParaRPr b="0" i="0" sz="700" u="none" cap="none" strike="noStrike">
              <a:solidFill>
                <a:srgbClr val="000000"/>
              </a:solidFill>
              <a:latin typeface="Arial"/>
              <a:ea typeface="Arial"/>
              <a:cs typeface="Arial"/>
              <a:sym typeface="Arial"/>
            </a:endParaRPr>
          </a:p>
        </p:txBody>
      </p:sp>
      <p:pic>
        <p:nvPicPr>
          <p:cNvPr id="246" name="Google Shape;246;p32"/>
          <p:cNvPicPr preferRelativeResize="0"/>
          <p:nvPr/>
        </p:nvPicPr>
        <p:blipFill rotWithShape="1">
          <a:blip r:embed="rId5">
            <a:alphaModFix/>
          </a:blip>
          <a:srcRect b="0" l="0" r="0" t="0"/>
          <a:stretch/>
        </p:blipFill>
        <p:spPr>
          <a:xfrm>
            <a:off x="5397600" y="4359150"/>
            <a:ext cx="3232249" cy="699940"/>
          </a:xfrm>
          <a:prstGeom prst="rect">
            <a:avLst/>
          </a:prstGeom>
          <a:noFill/>
          <a:ln>
            <a:noFill/>
          </a:ln>
        </p:spPr>
      </p:pic>
      <p:grpSp>
        <p:nvGrpSpPr>
          <p:cNvPr id="247" name="Google Shape;247;p32"/>
          <p:cNvGrpSpPr/>
          <p:nvPr/>
        </p:nvGrpSpPr>
        <p:grpSpPr>
          <a:xfrm>
            <a:off x="3340899" y="3427200"/>
            <a:ext cx="2462400" cy="655825"/>
            <a:chOff x="514349" y="3393225"/>
            <a:chExt cx="2462400" cy="655825"/>
          </a:xfrm>
        </p:grpSpPr>
        <p:sp>
          <p:nvSpPr>
            <p:cNvPr id="248" name="Google Shape;248;p32"/>
            <p:cNvSpPr txBox="1"/>
            <p:nvPr/>
          </p:nvSpPr>
          <p:spPr>
            <a:xfrm>
              <a:off x="827249" y="3895150"/>
              <a:ext cx="18366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dericed@gmail.com</a:t>
              </a:r>
              <a:endParaRPr b="0" i="0" sz="600" u="none" cap="none" strike="noStrike">
                <a:solidFill>
                  <a:srgbClr val="000000"/>
                </a:solidFill>
                <a:latin typeface="Arial"/>
                <a:ea typeface="Arial"/>
                <a:cs typeface="Arial"/>
                <a:sym typeface="Arial"/>
              </a:endParaRPr>
            </a:p>
          </p:txBody>
        </p:sp>
        <p:sp>
          <p:nvSpPr>
            <p:cNvPr id="249" name="Google Shape;249;p32"/>
            <p:cNvSpPr txBox="1"/>
            <p:nvPr/>
          </p:nvSpPr>
          <p:spPr>
            <a:xfrm>
              <a:off x="514349" y="3686575"/>
              <a:ext cx="24624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Lead Developer, Ricecapades</a:t>
              </a:r>
              <a:endParaRPr b="0" i="0" sz="400" u="none" cap="none" strike="noStrike">
                <a:solidFill>
                  <a:srgbClr val="000000"/>
                </a:solidFill>
                <a:latin typeface="Arial"/>
                <a:ea typeface="Arial"/>
                <a:cs typeface="Arial"/>
                <a:sym typeface="Arial"/>
              </a:endParaRPr>
            </a:p>
          </p:txBody>
        </p:sp>
        <p:sp>
          <p:nvSpPr>
            <p:cNvPr id="250" name="Google Shape;250;p32"/>
            <p:cNvSpPr txBox="1"/>
            <p:nvPr/>
          </p:nvSpPr>
          <p:spPr>
            <a:xfrm>
              <a:off x="628499" y="3393225"/>
              <a:ext cx="2234100" cy="231000"/>
            </a:xfrm>
            <a:prstGeom prst="rect">
              <a:avLst/>
            </a:prstGeom>
            <a:noFill/>
            <a:ln>
              <a:noFill/>
            </a:ln>
          </p:spPr>
          <p:txBody>
            <a:bodyPr anchorCtr="0" anchor="t" bIns="0" lIns="0" spcFirstLastPara="1" rIns="0" wrap="square" tIns="0">
              <a:spAutoFit/>
            </a:bodyPr>
            <a:lstStyle/>
            <a:p>
              <a:pPr indent="0" lvl="0" marL="0" marR="0" rtl="0" algn="ctr">
                <a:lnSpc>
                  <a:spcPct val="130009"/>
                </a:lnSpc>
                <a:spcBef>
                  <a:spcPts val="0"/>
                </a:spcBef>
                <a:spcAft>
                  <a:spcPts val="0"/>
                </a:spcAft>
                <a:buClr>
                  <a:srgbClr val="000000"/>
                </a:buClr>
                <a:buSzPts val="1500"/>
                <a:buFont typeface="Arial"/>
                <a:buNone/>
              </a:pPr>
              <a:r>
                <a:rPr b="0" i="0" lang="en" sz="1500" u="none" cap="none" strike="noStrike">
                  <a:solidFill>
                    <a:srgbClr val="000000"/>
                  </a:solidFill>
                  <a:latin typeface="Lexend Deca"/>
                  <a:ea typeface="Lexend Deca"/>
                  <a:cs typeface="Lexend Deca"/>
                  <a:sym typeface="Lexend Deca"/>
                </a:rPr>
                <a:t>Dave Rice</a:t>
              </a:r>
              <a:endParaRPr b="0" i="0" sz="700" u="none" cap="none" strike="noStrike">
                <a:solidFill>
                  <a:srgbClr val="000000"/>
                </a:solidFill>
                <a:latin typeface="Arial"/>
                <a:ea typeface="Arial"/>
                <a:cs typeface="Arial"/>
                <a:sym typeface="Arial"/>
              </a:endParaRPr>
            </a:p>
          </p:txBody>
        </p:sp>
      </p:grpSp>
      <p:grpSp>
        <p:nvGrpSpPr>
          <p:cNvPr id="251" name="Google Shape;251;p32"/>
          <p:cNvGrpSpPr/>
          <p:nvPr/>
        </p:nvGrpSpPr>
        <p:grpSpPr>
          <a:xfrm>
            <a:off x="6167449" y="3427200"/>
            <a:ext cx="2462400" cy="655825"/>
            <a:chOff x="514349" y="3316400"/>
            <a:chExt cx="2462400" cy="655825"/>
          </a:xfrm>
        </p:grpSpPr>
        <p:sp>
          <p:nvSpPr>
            <p:cNvPr id="252" name="Google Shape;252;p32"/>
            <p:cNvSpPr txBox="1"/>
            <p:nvPr/>
          </p:nvSpPr>
          <p:spPr>
            <a:xfrm>
              <a:off x="827249" y="3818325"/>
              <a:ext cx="18366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chos@loc.gov</a:t>
              </a:r>
              <a:endParaRPr b="0" i="0" sz="600" u="none" cap="none" strike="noStrike">
                <a:solidFill>
                  <a:srgbClr val="000000"/>
                </a:solidFill>
                <a:latin typeface="Arial"/>
                <a:ea typeface="Arial"/>
                <a:cs typeface="Arial"/>
                <a:sym typeface="Arial"/>
              </a:endParaRPr>
            </a:p>
          </p:txBody>
        </p:sp>
        <p:sp>
          <p:nvSpPr>
            <p:cNvPr id="253" name="Google Shape;253;p32"/>
            <p:cNvSpPr txBox="1"/>
            <p:nvPr/>
          </p:nvSpPr>
          <p:spPr>
            <a:xfrm>
              <a:off x="514349" y="3609750"/>
              <a:ext cx="24624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000000"/>
                  </a:solidFill>
                  <a:latin typeface="DM Sans"/>
                  <a:ea typeface="DM Sans"/>
                  <a:cs typeface="DM Sans"/>
                  <a:sym typeface="DM Sans"/>
                </a:rPr>
                <a:t>Archivist, Library of Congress</a:t>
              </a:r>
              <a:endParaRPr b="0" i="0" sz="400" u="none" cap="none" strike="noStrike">
                <a:solidFill>
                  <a:srgbClr val="000000"/>
                </a:solidFill>
                <a:latin typeface="Arial"/>
                <a:ea typeface="Arial"/>
                <a:cs typeface="Arial"/>
                <a:sym typeface="Arial"/>
              </a:endParaRPr>
            </a:p>
          </p:txBody>
        </p:sp>
        <p:sp>
          <p:nvSpPr>
            <p:cNvPr id="254" name="Google Shape;254;p32"/>
            <p:cNvSpPr txBox="1"/>
            <p:nvPr/>
          </p:nvSpPr>
          <p:spPr>
            <a:xfrm>
              <a:off x="628499" y="3316400"/>
              <a:ext cx="2234100" cy="231000"/>
            </a:xfrm>
            <a:prstGeom prst="rect">
              <a:avLst/>
            </a:prstGeom>
            <a:noFill/>
            <a:ln>
              <a:noFill/>
            </a:ln>
          </p:spPr>
          <p:txBody>
            <a:bodyPr anchorCtr="0" anchor="t" bIns="0" lIns="0" spcFirstLastPara="1" rIns="0" wrap="square" tIns="0">
              <a:spAutoFit/>
            </a:bodyPr>
            <a:lstStyle/>
            <a:p>
              <a:pPr indent="0" lvl="0" marL="0" marR="0" rtl="0" algn="ctr">
                <a:lnSpc>
                  <a:spcPct val="130009"/>
                </a:lnSpc>
                <a:spcBef>
                  <a:spcPts val="0"/>
                </a:spcBef>
                <a:spcAft>
                  <a:spcPts val="0"/>
                </a:spcAft>
                <a:buClr>
                  <a:srgbClr val="000000"/>
                </a:buClr>
                <a:buSzPts val="1500"/>
                <a:buFont typeface="Arial"/>
                <a:buNone/>
              </a:pPr>
              <a:r>
                <a:rPr b="0" i="0" lang="en" sz="1500" u="none" cap="none" strike="noStrike">
                  <a:solidFill>
                    <a:srgbClr val="000000"/>
                  </a:solidFill>
                  <a:latin typeface="Lexend Deca"/>
                  <a:ea typeface="Lexend Deca"/>
                  <a:cs typeface="Lexend Deca"/>
                  <a:sym typeface="Lexend Deca"/>
                </a:rPr>
                <a:t>Charlie Hosale</a:t>
              </a:r>
              <a:endParaRPr b="0" i="0" sz="7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pic>
        <p:nvPicPr>
          <p:cNvPr id="80" name="Google Shape;80;p15"/>
          <p:cNvPicPr preferRelativeResize="0"/>
          <p:nvPr/>
        </p:nvPicPr>
        <p:blipFill rotWithShape="1">
          <a:blip r:embed="rId4">
            <a:alphaModFix/>
          </a:blip>
          <a:srcRect b="0" l="0" r="0" t="0"/>
          <a:stretch/>
        </p:blipFill>
        <p:spPr>
          <a:xfrm>
            <a:off x="1927533" y="0"/>
            <a:ext cx="5289029" cy="4422349"/>
          </a:xfrm>
          <a:prstGeom prst="rect">
            <a:avLst/>
          </a:prstGeom>
          <a:noFill/>
          <a:ln>
            <a:noFill/>
          </a:ln>
        </p:spPr>
      </p:pic>
      <p:sp>
        <p:nvSpPr>
          <p:cNvPr id="81" name="Google Shape;81;p15"/>
          <p:cNvSpPr txBox="1"/>
          <p:nvPr/>
        </p:nvSpPr>
        <p:spPr>
          <a:xfrm>
            <a:off x="482238" y="4533324"/>
            <a:ext cx="8179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http://www.digitizationguidelines.gov</a:t>
            </a:r>
            <a:endParaRPr b="1" i="0" sz="1800" u="none" cap="none" strike="noStrike">
              <a:solidFill>
                <a:schemeClr val="dk1"/>
              </a:solidFill>
              <a:latin typeface="Calibri"/>
              <a:ea typeface="Calibri"/>
              <a:cs typeface="Calibri"/>
              <a:sym typeface="Calibri"/>
            </a:endParaRPr>
          </a:p>
        </p:txBody>
      </p:sp>
      <p:sp>
        <p:nvSpPr>
          <p:cNvPr id="82" name="Google Shape;82;p15"/>
          <p:cNvSpPr/>
          <p:nvPr/>
        </p:nvSpPr>
        <p:spPr>
          <a:xfrm>
            <a:off x="3239350" y="3407902"/>
            <a:ext cx="2431200" cy="639000"/>
          </a:xfrm>
          <a:prstGeom prst="roundRect">
            <a:avLst>
              <a:gd fmla="val 16667" name="adj"/>
            </a:avLst>
          </a:prstGeom>
          <a:noFill/>
          <a:ln cap="flat" cmpd="sng" w="38100">
            <a:solidFill>
              <a:schemeClr val="accent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p:nvPr/>
        </p:nvSpPr>
        <p:spPr>
          <a:xfrm>
            <a:off x="1927525" y="2660400"/>
            <a:ext cx="1410000" cy="962700"/>
          </a:xfrm>
          <a:prstGeom prst="roundRect">
            <a:avLst>
              <a:gd fmla="val 16667" name="adj"/>
            </a:avLst>
          </a:prstGeom>
          <a:noFill/>
          <a:ln cap="flat" cmpd="sng" w="38100">
            <a:solidFill>
              <a:schemeClr val="accent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5"/>
          <p:cNvSpPr/>
          <p:nvPr/>
        </p:nvSpPr>
        <p:spPr>
          <a:xfrm>
            <a:off x="3356438" y="54019"/>
            <a:ext cx="2431200" cy="461700"/>
          </a:xfrm>
          <a:prstGeom prst="roundRect">
            <a:avLst>
              <a:gd fmla="val 16667" name="adj"/>
            </a:avLst>
          </a:prstGeom>
          <a:noFill/>
          <a:ln cap="flat" cmpd="sng" w="38100">
            <a:solidFill>
              <a:schemeClr val="accent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5"/>
          <p:cNvSpPr/>
          <p:nvPr/>
        </p:nvSpPr>
        <p:spPr>
          <a:xfrm>
            <a:off x="5583450" y="1837225"/>
            <a:ext cx="1749300" cy="1310700"/>
          </a:xfrm>
          <a:prstGeom prst="roundRect">
            <a:avLst>
              <a:gd fmla="val 16667" name="adj"/>
            </a:avLst>
          </a:prstGeom>
          <a:noFill/>
          <a:ln cap="flat" cmpd="sng" w="38100">
            <a:solidFill>
              <a:schemeClr val="accent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pic>
        <p:nvPicPr>
          <p:cNvPr id="91" name="Google Shape;91;p16"/>
          <p:cNvPicPr preferRelativeResize="0"/>
          <p:nvPr/>
        </p:nvPicPr>
        <p:blipFill rotWithShape="1">
          <a:blip r:embed="rId4">
            <a:alphaModFix/>
          </a:blip>
          <a:srcRect b="0" l="0" r="0" t="0"/>
          <a:stretch/>
        </p:blipFill>
        <p:spPr>
          <a:xfrm>
            <a:off x="1897300" y="0"/>
            <a:ext cx="5349399" cy="4424600"/>
          </a:xfrm>
          <a:prstGeom prst="rect">
            <a:avLst/>
          </a:prstGeom>
          <a:noFill/>
          <a:ln>
            <a:noFill/>
          </a:ln>
        </p:spPr>
      </p:pic>
      <p:sp>
        <p:nvSpPr>
          <p:cNvPr id="92" name="Google Shape;92;p16"/>
          <p:cNvSpPr txBox="1"/>
          <p:nvPr/>
        </p:nvSpPr>
        <p:spPr>
          <a:xfrm>
            <a:off x="482238" y="4445774"/>
            <a:ext cx="8179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http://www.digitizationguidelines.gov/software</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8" name="Google Shape;98;p17"/>
          <p:cNvSpPr txBox="1"/>
          <p:nvPr/>
        </p:nvSpPr>
        <p:spPr>
          <a:xfrm>
            <a:off x="482100" y="166450"/>
            <a:ext cx="8179800" cy="1015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000"/>
              <a:buFont typeface="Arial"/>
              <a:buNone/>
            </a:pPr>
            <a:r>
              <a:rPr b="0" i="0" lang="en" sz="3000" u="none" cap="none" strike="noStrike">
                <a:solidFill>
                  <a:srgbClr val="000000"/>
                </a:solidFill>
                <a:latin typeface="Lexend Deca"/>
                <a:ea typeface="Lexend Deca"/>
                <a:cs typeface="Lexend Deca"/>
                <a:sym typeface="Lexend Deca"/>
              </a:rPr>
              <a:t>Guidelines: Software Accessibility for Open Source Digital Preservation Applications</a:t>
            </a:r>
            <a:endParaRPr b="0" i="0" sz="100" u="none" cap="none" strike="noStrike">
              <a:solidFill>
                <a:srgbClr val="000000"/>
              </a:solidFill>
              <a:latin typeface="Arial"/>
              <a:ea typeface="Arial"/>
              <a:cs typeface="Arial"/>
              <a:sym typeface="Arial"/>
            </a:endParaRPr>
          </a:p>
        </p:txBody>
      </p:sp>
      <p:sp>
        <p:nvSpPr>
          <p:cNvPr id="99" name="Google Shape;99;p17"/>
          <p:cNvSpPr txBox="1"/>
          <p:nvPr/>
        </p:nvSpPr>
        <p:spPr>
          <a:xfrm>
            <a:off x="482100" y="1419275"/>
            <a:ext cx="8179800" cy="3464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Literature review and research</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Accessibility testing and analysis of three open-source applications related to digital preservation:</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embARC (‘metadata embedded for archival content’)</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BWF MetaEdit</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Handbrake</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0" i="0" lang="en" sz="2000" u="none" cap="none" strike="noStrike">
                <a:solidFill>
                  <a:schemeClr val="dk1"/>
                </a:solidFill>
                <a:latin typeface="Arial"/>
                <a:ea typeface="Arial"/>
                <a:cs typeface="Arial"/>
                <a:sym typeface="Arial"/>
              </a:rPr>
              <a:t>Reported findings, recommendations, and guidelines for improved accessibility in FOSS apps</a:t>
            </a:r>
            <a:endParaRPr b="0" i="0" sz="20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0" i="1" lang="en" sz="2000" u="none" cap="none" strike="noStrike">
                <a:solidFill>
                  <a:schemeClr val="dk1"/>
                </a:solidFill>
                <a:latin typeface="Arial"/>
                <a:ea typeface="Arial"/>
                <a:cs typeface="Arial"/>
                <a:sym typeface="Arial"/>
              </a:rPr>
              <a:t>https://blogs.loc.gov/thesignal/2024/01/fadgi-report-software-accessibility-for-open-source-applications/</a:t>
            </a:r>
            <a:endParaRPr b="0" i="1"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05" name="Google Shape;105;p18"/>
          <p:cNvSpPr txBox="1"/>
          <p:nvPr/>
        </p:nvSpPr>
        <p:spPr>
          <a:xfrm>
            <a:off x="1669301" y="432150"/>
            <a:ext cx="5595900" cy="585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800"/>
              <a:buFont typeface="Arial"/>
              <a:buNone/>
            </a:pPr>
            <a:r>
              <a:rPr b="0" i="0" lang="en" sz="3800" u="none" cap="none" strike="noStrike">
                <a:solidFill>
                  <a:srgbClr val="000000"/>
                </a:solidFill>
                <a:latin typeface="Lexend Deca"/>
                <a:ea typeface="Lexend Deca"/>
                <a:cs typeface="Lexend Deca"/>
                <a:sym typeface="Lexend Deca"/>
              </a:rPr>
              <a:t>BWFMetaEdit</a:t>
            </a:r>
            <a:endParaRPr b="0" i="0" sz="700" u="none" cap="none" strike="noStrike">
              <a:solidFill>
                <a:srgbClr val="000000"/>
              </a:solidFill>
              <a:latin typeface="Arial"/>
              <a:ea typeface="Arial"/>
              <a:cs typeface="Arial"/>
              <a:sym typeface="Arial"/>
            </a:endParaRPr>
          </a:p>
        </p:txBody>
      </p:sp>
      <p:pic>
        <p:nvPicPr>
          <p:cNvPr id="106" name="Google Shape;106;p18"/>
          <p:cNvPicPr preferRelativeResize="0"/>
          <p:nvPr/>
        </p:nvPicPr>
        <p:blipFill rotWithShape="1">
          <a:blip r:embed="rId4">
            <a:alphaModFix/>
          </a:blip>
          <a:srcRect b="0" l="0" r="0" t="0"/>
          <a:stretch/>
        </p:blipFill>
        <p:spPr>
          <a:xfrm>
            <a:off x="102775" y="115050"/>
            <a:ext cx="1219200" cy="1219200"/>
          </a:xfrm>
          <a:prstGeom prst="rect">
            <a:avLst/>
          </a:prstGeom>
          <a:noFill/>
          <a:ln>
            <a:noFill/>
          </a:ln>
        </p:spPr>
      </p:pic>
      <p:sp>
        <p:nvSpPr>
          <p:cNvPr id="107" name="Google Shape;107;p18"/>
          <p:cNvSpPr txBox="1"/>
          <p:nvPr/>
        </p:nvSpPr>
        <p:spPr>
          <a:xfrm>
            <a:off x="291075" y="1433250"/>
            <a:ext cx="8419500" cy="3495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Character support for CP437, CP850, CP858, Windows-1252, ISO 8859-1, ISO 8859-2 encoded fields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Add options to bypass some EBU R98-1999 (CodingHistory) limitations (ANALOG vs ANALOGUE, comma at EOL, &gt;48k frequencies,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Support single XML export with all metadata (bext, cues, LIST-INFO, axml, file attributes, etc).</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File management and writing optimization</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13" name="Google Shape;113;p19"/>
          <p:cNvSpPr txBox="1"/>
          <p:nvPr/>
        </p:nvSpPr>
        <p:spPr>
          <a:xfrm>
            <a:off x="1669301" y="432150"/>
            <a:ext cx="5595900" cy="585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800"/>
              <a:buFont typeface="Arial"/>
              <a:buNone/>
            </a:pPr>
            <a:r>
              <a:rPr b="0" i="0" lang="en" sz="3800" u="none" cap="none" strike="noStrike">
                <a:solidFill>
                  <a:srgbClr val="000000"/>
                </a:solidFill>
                <a:latin typeface="Lexend Deca"/>
                <a:ea typeface="Lexend Deca"/>
                <a:cs typeface="Lexend Deca"/>
                <a:sym typeface="Lexend Deca"/>
              </a:rPr>
              <a:t>BWFMetaEdit</a:t>
            </a:r>
            <a:endParaRPr b="0" i="0" sz="700" u="none" cap="none" strike="noStrike">
              <a:solidFill>
                <a:srgbClr val="000000"/>
              </a:solidFill>
              <a:latin typeface="Arial"/>
              <a:ea typeface="Arial"/>
              <a:cs typeface="Arial"/>
              <a:sym typeface="Arial"/>
            </a:endParaRPr>
          </a:p>
        </p:txBody>
      </p:sp>
      <p:pic>
        <p:nvPicPr>
          <p:cNvPr id="114" name="Google Shape;114;p19"/>
          <p:cNvPicPr preferRelativeResize="0"/>
          <p:nvPr/>
        </p:nvPicPr>
        <p:blipFill>
          <a:blip r:embed="rId4">
            <a:alphaModFix/>
          </a:blip>
          <a:stretch>
            <a:fillRect/>
          </a:stretch>
        </p:blipFill>
        <p:spPr>
          <a:xfrm>
            <a:off x="0" y="915293"/>
            <a:ext cx="9144003" cy="331291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4175" y="2931993"/>
            <a:ext cx="9144003" cy="331291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390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21" name="Google Shape;121;p20"/>
          <p:cNvSpPr txBox="1"/>
          <p:nvPr/>
        </p:nvSpPr>
        <p:spPr>
          <a:xfrm>
            <a:off x="514350" y="509600"/>
            <a:ext cx="31899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000"/>
              <a:buFont typeface="Arial"/>
              <a:buNone/>
            </a:pPr>
            <a:r>
              <a:rPr b="0" i="0" lang="en" sz="4000" u="none" cap="none" strike="noStrike">
                <a:solidFill>
                  <a:srgbClr val="000000"/>
                </a:solidFill>
                <a:latin typeface="Lexend Deca"/>
                <a:ea typeface="Lexend Deca"/>
                <a:cs typeface="Lexend Deca"/>
                <a:sym typeface="Lexend Deca"/>
              </a:rPr>
              <a:t>FFmpeg</a:t>
            </a:r>
            <a:endParaRPr b="0" i="0" sz="700" u="none" cap="none" strike="noStrike">
              <a:solidFill>
                <a:srgbClr val="000000"/>
              </a:solidFill>
              <a:latin typeface="Arial"/>
              <a:ea typeface="Arial"/>
              <a:cs typeface="Arial"/>
              <a:sym typeface="Arial"/>
            </a:endParaRPr>
          </a:p>
        </p:txBody>
      </p:sp>
      <p:sp>
        <p:nvSpPr>
          <p:cNvPr id="122" name="Google Shape;122;p20"/>
          <p:cNvSpPr txBox="1"/>
          <p:nvPr/>
        </p:nvSpPr>
        <p:spPr>
          <a:xfrm>
            <a:off x="174975" y="1549650"/>
            <a:ext cx="3529200" cy="3318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Copying JPEG2000 from MXF to Matroska</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Copying JPEG2000 from Matroska to MXF</a:t>
            </a:r>
            <a:endParaRPr sz="1800">
              <a:solidFill>
                <a:schemeClr val="dk2"/>
              </a:solidFill>
            </a:endParaRPr>
          </a:p>
          <a:p>
            <a:pPr indent="0" lvl="0" marL="457200" rtl="0" algn="l">
              <a:lnSpc>
                <a:spcPct val="115000"/>
              </a:lnSpc>
              <a:spcBef>
                <a:spcPts val="1200"/>
              </a:spcBef>
              <a:spcAft>
                <a:spcPts val="0"/>
              </a:spcAft>
              <a:buNone/>
            </a:pPr>
            <a:r>
              <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Copying FFV1 from MXF to Matroska</a:t>
            </a:r>
            <a:endParaRPr sz="1800">
              <a:solidFill>
                <a:schemeClr val="dk2"/>
              </a:solidFill>
            </a:endParaRPr>
          </a:p>
          <a:p>
            <a:pPr indent="-342900" lvl="0" marL="457200" rtl="0" algn="l">
              <a:lnSpc>
                <a:spcPct val="115000"/>
              </a:lnSpc>
              <a:spcBef>
                <a:spcPts val="0"/>
              </a:spcBef>
              <a:spcAft>
                <a:spcPts val="0"/>
              </a:spcAft>
              <a:buClr>
                <a:srgbClr val="FF0000"/>
              </a:buClr>
              <a:buSzPts val="1800"/>
              <a:buChar char="●"/>
            </a:pPr>
            <a:r>
              <a:rPr lang="en" sz="1800">
                <a:solidFill>
                  <a:srgbClr val="FF0000"/>
                </a:solidFill>
              </a:rPr>
              <a:t>Copying FFV1 from Matroska to MXF</a:t>
            </a:r>
            <a:endParaRPr sz="1800">
              <a:solidFill>
                <a:srgbClr val="FF0000"/>
              </a:solidFill>
            </a:endParaRPr>
          </a:p>
        </p:txBody>
      </p:sp>
      <p:pic>
        <p:nvPicPr>
          <p:cNvPr id="123" name="Google Shape;123;p20"/>
          <p:cNvPicPr preferRelativeResize="0"/>
          <p:nvPr/>
        </p:nvPicPr>
        <p:blipFill>
          <a:blip r:embed="rId4">
            <a:alphaModFix/>
          </a:blip>
          <a:stretch>
            <a:fillRect/>
          </a:stretch>
        </p:blipFill>
        <p:spPr>
          <a:xfrm>
            <a:off x="3869088" y="0"/>
            <a:ext cx="5197724"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p:nvPr/>
        </p:nvSpPr>
        <p:spPr>
          <a:xfrm>
            <a:off x="-3390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29" name="Google Shape;129;p21"/>
          <p:cNvSpPr txBox="1"/>
          <p:nvPr/>
        </p:nvSpPr>
        <p:spPr>
          <a:xfrm>
            <a:off x="514350" y="509600"/>
            <a:ext cx="31899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000"/>
              <a:buFont typeface="Arial"/>
              <a:buNone/>
            </a:pPr>
            <a:r>
              <a:rPr b="0" i="0" lang="en" sz="4000" u="none" cap="none" strike="noStrike">
                <a:solidFill>
                  <a:srgbClr val="000000"/>
                </a:solidFill>
                <a:latin typeface="Lexend Deca"/>
                <a:ea typeface="Lexend Deca"/>
                <a:cs typeface="Lexend Deca"/>
                <a:sym typeface="Lexend Deca"/>
              </a:rPr>
              <a:t>FFmpeg</a:t>
            </a:r>
            <a:endParaRPr b="0" i="0" sz="700" u="none" cap="none" strike="noStrike">
              <a:solidFill>
                <a:srgbClr val="000000"/>
              </a:solidFill>
              <a:latin typeface="Arial"/>
              <a:ea typeface="Arial"/>
              <a:cs typeface="Arial"/>
              <a:sym typeface="Arial"/>
            </a:endParaRPr>
          </a:p>
        </p:txBody>
      </p:sp>
      <p:sp>
        <p:nvSpPr>
          <p:cNvPr id="130" name="Google Shape;130;p21"/>
          <p:cNvSpPr txBox="1"/>
          <p:nvPr/>
        </p:nvSpPr>
        <p:spPr>
          <a:xfrm>
            <a:off x="174975" y="1549650"/>
            <a:ext cx="35292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Timecode in Matroska</a:t>
            </a:r>
            <a:endParaRPr sz="1800">
              <a:solidFill>
                <a:srgbClr val="FF0000"/>
              </a:solidFill>
            </a:endParaRPr>
          </a:p>
        </p:txBody>
      </p:sp>
      <p:sp>
        <p:nvSpPr>
          <p:cNvPr id="131" name="Google Shape;131;p21"/>
          <p:cNvSpPr txBox="1"/>
          <p:nvPr/>
        </p:nvSpPr>
        <p:spPr>
          <a:xfrm>
            <a:off x="3313800" y="970825"/>
            <a:ext cx="5830200" cy="445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20">
                <a:solidFill>
                  <a:schemeClr val="dk2"/>
                </a:solidFill>
              </a:rPr>
              <a:t>&lt;?xml version="1.0"?&gt;</a:t>
            </a:r>
            <a:endParaRPr sz="1320">
              <a:solidFill>
                <a:schemeClr val="dk2"/>
              </a:solidFill>
            </a:endParaRPr>
          </a:p>
          <a:p>
            <a:pPr indent="0" lvl="0" marL="0" rtl="0" algn="l">
              <a:spcBef>
                <a:spcPts val="0"/>
              </a:spcBef>
              <a:spcAft>
                <a:spcPts val="0"/>
              </a:spcAft>
              <a:buNone/>
            </a:pPr>
            <a:r>
              <a:rPr lang="en" sz="1320">
                <a:solidFill>
                  <a:schemeClr val="dk2"/>
                </a:solidFill>
              </a:rPr>
              <a:t>&lt;MediaTimecode xmlns="https://mediaarea.net/mediatimecode"&gt;</a:t>
            </a:r>
            <a:endParaRPr sz="1320">
              <a:solidFill>
                <a:schemeClr val="dk2"/>
              </a:solidFill>
            </a:endParaRPr>
          </a:p>
          <a:p>
            <a:pPr indent="0" lvl="0" marL="0" rtl="0" algn="l">
              <a:spcBef>
                <a:spcPts val="0"/>
              </a:spcBef>
              <a:spcAft>
                <a:spcPts val="0"/>
              </a:spcAft>
              <a:buNone/>
            </a:pPr>
            <a:r>
              <a:rPr lang="en" sz="1320">
                <a:solidFill>
                  <a:schemeClr val="dk2"/>
                </a:solidFill>
              </a:rPr>
              <a:t>  &lt;media&gt;</a:t>
            </a:r>
            <a:endParaRPr sz="1320">
              <a:solidFill>
                <a:schemeClr val="dk2"/>
              </a:solidFill>
            </a:endParaRPr>
          </a:p>
          <a:p>
            <a:pPr indent="0" lvl="0" marL="0" rtl="0" algn="l">
              <a:spcBef>
                <a:spcPts val="0"/>
              </a:spcBef>
              <a:spcAft>
                <a:spcPts val="0"/>
              </a:spcAft>
              <a:buNone/>
            </a:pPr>
            <a:r>
              <a:rPr lang="en" sz="1320">
                <a:solidFill>
                  <a:schemeClr val="dk2"/>
                </a:solidFill>
              </a:rPr>
              <a:t>    &lt;timecode_stream id="1-Material" format="smpte-st377" frame_rate="30000/1001" frame_count="600" start_tc="01:00:00;00"/&gt;</a:t>
            </a:r>
            <a:endParaRPr sz="1320">
              <a:solidFill>
                <a:schemeClr val="dk2"/>
              </a:solidFill>
            </a:endParaRPr>
          </a:p>
          <a:p>
            <a:pPr indent="0" lvl="0" marL="0" rtl="0" algn="l">
              <a:spcBef>
                <a:spcPts val="0"/>
              </a:spcBef>
              <a:spcAft>
                <a:spcPts val="0"/>
              </a:spcAft>
              <a:buNone/>
            </a:pPr>
            <a:r>
              <a:rPr lang="en" sz="1320">
                <a:solidFill>
                  <a:schemeClr val="dk2"/>
                </a:solidFill>
              </a:rPr>
              <a:t>    &lt;timecode_stream id="1-Source" format="smpte-st377" frame_rate="30000/1001" frame_count="600" start_tc="01:00:00;00"/&gt;</a:t>
            </a:r>
            <a:endParaRPr sz="1320">
              <a:solidFill>
                <a:schemeClr val="dk2"/>
              </a:solidFill>
            </a:endParaRPr>
          </a:p>
          <a:p>
            <a:pPr indent="0" lvl="0" marL="0" rtl="0" algn="l">
              <a:spcBef>
                <a:spcPts val="0"/>
              </a:spcBef>
              <a:spcAft>
                <a:spcPts val="0"/>
              </a:spcAft>
              <a:buNone/>
            </a:pPr>
            <a:r>
              <a:rPr lang="en" sz="1320">
                <a:solidFill>
                  <a:schemeClr val="dk2"/>
                </a:solidFill>
              </a:rPr>
              <a:t>    &lt;timecode_stream id="2-Source" format="smpte-st377" frame_rate="30000/1001" frame_count="600" start_tc="03:00:00;00"/&gt;</a:t>
            </a:r>
            <a:endParaRPr sz="1320">
              <a:solidFill>
                <a:schemeClr val="dk2"/>
              </a:solidFill>
            </a:endParaRPr>
          </a:p>
          <a:p>
            <a:pPr indent="0" lvl="0" marL="0" rtl="0" algn="l">
              <a:spcBef>
                <a:spcPts val="0"/>
              </a:spcBef>
              <a:spcAft>
                <a:spcPts val="0"/>
              </a:spcAft>
              <a:buNone/>
            </a:pPr>
            <a:r>
              <a:rPr lang="en" sz="1320">
                <a:solidFill>
                  <a:schemeClr val="dk2"/>
                </a:solidFill>
              </a:rPr>
              <a:t>    &lt;timecode_stream id="3-Source" format="smpte-st377" frame_rate="30000/1001" frame_count="600" start_tc="03:00:00;00"/&gt;</a:t>
            </a:r>
            <a:endParaRPr sz="1320">
              <a:solidFill>
                <a:schemeClr val="dk2"/>
              </a:solidFill>
            </a:endParaRPr>
          </a:p>
          <a:p>
            <a:pPr indent="0" lvl="0" marL="0" rtl="0" algn="l">
              <a:spcBef>
                <a:spcPts val="0"/>
              </a:spcBef>
              <a:spcAft>
                <a:spcPts val="0"/>
              </a:spcAft>
              <a:buNone/>
            </a:pPr>
            <a:r>
              <a:rPr lang="en" sz="1320">
                <a:solidFill>
                  <a:schemeClr val="dk2"/>
                </a:solidFill>
              </a:rPr>
              <a:t>    &lt;timecode_stream id="4-Source" format="smpte-st377" frame_rate="30000/1001" frame_count="114" start_tc="00:00:02;04"/&gt;</a:t>
            </a:r>
            <a:endParaRPr sz="1320">
              <a:solidFill>
                <a:schemeClr val="dk2"/>
              </a:solidFill>
            </a:endParaRPr>
          </a:p>
          <a:p>
            <a:pPr indent="0" lvl="0" marL="0" rtl="0" algn="l">
              <a:spcBef>
                <a:spcPts val="0"/>
              </a:spcBef>
              <a:spcAft>
                <a:spcPts val="0"/>
              </a:spcAft>
              <a:buNone/>
            </a:pPr>
            <a:r>
              <a:rPr lang="en" sz="1320">
                <a:solidFill>
                  <a:schemeClr val="dk2"/>
                </a:solidFill>
              </a:rPr>
              <a:t>    &lt;timecode_stream id="SystemScheme1-0-0" format="smpte-st331" frame_rate="30000/1001" fp="0" bgf="0" bg="0"&gt;</a:t>
            </a:r>
            <a:endParaRPr sz="1320">
              <a:solidFill>
                <a:schemeClr val="dk2"/>
              </a:solidFill>
            </a:endParaRPr>
          </a:p>
          <a:p>
            <a:pPr indent="0" lvl="0" marL="0" rtl="0" algn="l">
              <a:spcBef>
                <a:spcPts val="0"/>
              </a:spcBef>
              <a:spcAft>
                <a:spcPts val="0"/>
              </a:spcAft>
              <a:buNone/>
            </a:pPr>
            <a:r>
              <a:rPr lang="en" sz="1320">
                <a:solidFill>
                  <a:schemeClr val="dk2"/>
                </a:solidFill>
              </a:rPr>
              <a:t>      &lt;tc v="01:00:00;00"/&gt;</a:t>
            </a:r>
            <a:endParaRPr sz="1320">
              <a:solidFill>
                <a:schemeClr val="dk2"/>
              </a:solidFill>
            </a:endParaRPr>
          </a:p>
          <a:p>
            <a:pPr indent="0" lvl="0" marL="0" rtl="0" algn="l">
              <a:spcBef>
                <a:spcPts val="0"/>
              </a:spcBef>
              <a:spcAft>
                <a:spcPts val="0"/>
              </a:spcAft>
              <a:buNone/>
            </a:pPr>
            <a:r>
              <a:rPr lang="en" sz="1320">
                <a:solidFill>
                  <a:schemeClr val="dk2"/>
                </a:solidFill>
              </a:rPr>
              <a:t>      &lt;tc v="01:00:00;01"/&gt;</a:t>
            </a:r>
            <a:endParaRPr sz="1320">
              <a:solidFill>
                <a:schemeClr val="dk2"/>
              </a:solidFill>
            </a:endParaRPr>
          </a:p>
          <a:p>
            <a:pPr indent="0" lvl="0" marL="0" rtl="0" algn="l">
              <a:spcBef>
                <a:spcPts val="0"/>
              </a:spcBef>
              <a:spcAft>
                <a:spcPts val="0"/>
              </a:spcAft>
              <a:buNone/>
            </a:pPr>
            <a:r>
              <a:rPr lang="en" sz="1320">
                <a:solidFill>
                  <a:schemeClr val="dk2"/>
                </a:solidFill>
              </a:rPr>
              <a:t>      &lt;tc v="01:00:00;02"/&gt;</a:t>
            </a:r>
            <a:endParaRPr sz="1320">
              <a:solidFill>
                <a:schemeClr val="dk2"/>
              </a:solidFill>
            </a:endParaRPr>
          </a:p>
          <a:p>
            <a:pPr indent="0" lvl="0" marL="0" rtl="0" algn="l">
              <a:spcBef>
                <a:spcPts val="0"/>
              </a:spcBef>
              <a:spcAft>
                <a:spcPts val="0"/>
              </a:spcAft>
              <a:buNone/>
            </a:pPr>
            <a:r>
              <a:rPr lang="en" sz="1320">
                <a:solidFill>
                  <a:schemeClr val="dk2"/>
                </a:solidFill>
              </a:rPr>
              <a:t>      &lt;tc v="01:00:00;03"/&gt;</a:t>
            </a:r>
            <a:endParaRPr sz="1320">
              <a:solidFill>
                <a:schemeClr val="dk2"/>
              </a:solidFill>
            </a:endParaRPr>
          </a:p>
          <a:p>
            <a:pPr indent="0" lvl="0" marL="0" rtl="0" algn="l">
              <a:spcBef>
                <a:spcPts val="0"/>
              </a:spcBef>
              <a:spcAft>
                <a:spcPts val="0"/>
              </a:spcAft>
              <a:buNone/>
            </a:pPr>
            <a:r>
              <a:rPr lang="en" sz="1320">
                <a:solidFill>
                  <a:schemeClr val="dk2"/>
                </a:solidFill>
              </a:rPr>
              <a:t>      &lt;tc v="21:00:04;20"/&gt;</a:t>
            </a:r>
            <a:endParaRPr sz="1320">
              <a:solidFill>
                <a:schemeClr val="dk2"/>
              </a:solidFill>
            </a:endParaRPr>
          </a:p>
          <a:p>
            <a:pPr indent="0" lvl="0" marL="0" rtl="0" algn="l">
              <a:spcBef>
                <a:spcPts val="0"/>
              </a:spcBef>
              <a:spcAft>
                <a:spcPts val="0"/>
              </a:spcAft>
              <a:buNone/>
            </a:pPr>
            <a:r>
              <a:t/>
            </a:r>
            <a:endParaRPr sz="132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37" name="Google Shape;137;p22"/>
          <p:cNvSpPr/>
          <p:nvPr/>
        </p:nvSpPr>
        <p:spPr>
          <a:xfrm>
            <a:off x="4929133" y="1277185"/>
            <a:ext cx="4064545" cy="3151495"/>
          </a:xfrm>
          <a:custGeom>
            <a:rect b="b" l="l" r="r" t="t"/>
            <a:pathLst>
              <a:path extrusionOk="0" h="6302990" w="8129089">
                <a:moveTo>
                  <a:pt x="0" y="0"/>
                </a:moveTo>
                <a:lnTo>
                  <a:pt x="8129089" y="0"/>
                </a:lnTo>
                <a:lnTo>
                  <a:pt x="8129089" y="6302989"/>
                </a:lnTo>
                <a:lnTo>
                  <a:pt x="0" y="6302989"/>
                </a:lnTo>
                <a:lnTo>
                  <a:pt x="0" y="0"/>
                </a:lnTo>
                <a:close/>
              </a:path>
            </a:pathLst>
          </a:custGeom>
          <a:blipFill rotWithShape="1">
            <a:blip r:embed="rId4">
              <a:alphaModFix/>
            </a:blip>
            <a:stretch>
              <a:fillRect b="0" l="0" r="0" t="0"/>
            </a:stretch>
          </a:blipFill>
          <a:ln>
            <a:noFill/>
          </a:ln>
        </p:spPr>
      </p:sp>
      <p:sp>
        <p:nvSpPr>
          <p:cNvPr id="138" name="Google Shape;138;p22"/>
          <p:cNvSpPr txBox="1"/>
          <p:nvPr/>
        </p:nvSpPr>
        <p:spPr>
          <a:xfrm>
            <a:off x="601225" y="3355775"/>
            <a:ext cx="4064400" cy="1508400"/>
          </a:xfrm>
          <a:prstGeom prst="rect">
            <a:avLst/>
          </a:prstGeom>
          <a:noFill/>
          <a:ln>
            <a:noFill/>
          </a:ln>
        </p:spPr>
        <p:txBody>
          <a:bodyPr anchorCtr="0" anchor="t" bIns="0" lIns="0" spcFirstLastPara="1" rIns="0" wrap="square" tIns="0">
            <a:spAutoFit/>
          </a:bodyPr>
          <a:lstStyle/>
          <a:p>
            <a:pPr indent="-165100" lvl="1" marL="330200" marR="0" rtl="0" algn="l">
              <a:lnSpc>
                <a:spcPct val="200000"/>
              </a:lnSpc>
              <a:spcBef>
                <a:spcPts val="0"/>
              </a:spcBef>
              <a:spcAft>
                <a:spcPts val="0"/>
              </a:spcAft>
              <a:buClr>
                <a:srgbClr val="000000"/>
              </a:buClr>
              <a:buSzPts val="1400"/>
              <a:buFont typeface="Arial"/>
              <a:buChar char="•"/>
            </a:pPr>
            <a:r>
              <a:rPr b="0" i="0" lang="en" sz="1400" u="none" cap="none" strike="noStrike">
                <a:solidFill>
                  <a:srgbClr val="000000"/>
                </a:solidFill>
                <a:latin typeface="DM Sans"/>
                <a:ea typeface="DM Sans"/>
                <a:cs typeface="DM Sans"/>
                <a:sym typeface="DM Sans"/>
              </a:rPr>
              <a:t>Built-in Waveform and Vector Scopes</a:t>
            </a:r>
            <a:endParaRPr b="0" i="0" sz="600" u="none" cap="none" strike="noStrike">
              <a:solidFill>
                <a:srgbClr val="000000"/>
              </a:solidFill>
              <a:latin typeface="Arial"/>
              <a:ea typeface="Arial"/>
              <a:cs typeface="Arial"/>
              <a:sym typeface="Arial"/>
            </a:endParaRPr>
          </a:p>
          <a:p>
            <a:pPr indent="-165100" lvl="1" marL="330200" marR="0" rtl="0" algn="l">
              <a:lnSpc>
                <a:spcPct val="200000"/>
              </a:lnSpc>
              <a:spcBef>
                <a:spcPts val="0"/>
              </a:spcBef>
              <a:spcAft>
                <a:spcPts val="0"/>
              </a:spcAft>
              <a:buClr>
                <a:srgbClr val="000000"/>
              </a:buClr>
              <a:buSzPts val="1400"/>
              <a:buFont typeface="Arial"/>
              <a:buChar char="•"/>
            </a:pPr>
            <a:r>
              <a:rPr b="0" i="0" lang="en" sz="1400" u="none" cap="none" strike="noStrike">
                <a:solidFill>
                  <a:srgbClr val="000000"/>
                </a:solidFill>
                <a:latin typeface="DM Sans"/>
                <a:ea typeface="DM Sans"/>
                <a:cs typeface="DM Sans"/>
                <a:sym typeface="DM Sans"/>
              </a:rPr>
              <a:t>Ability to create FFV1/MKV Files</a:t>
            </a:r>
            <a:endParaRPr b="0" i="0" sz="600" u="none" cap="none" strike="noStrike">
              <a:solidFill>
                <a:srgbClr val="000000"/>
              </a:solidFill>
              <a:latin typeface="Arial"/>
              <a:ea typeface="Arial"/>
              <a:cs typeface="Arial"/>
              <a:sym typeface="Arial"/>
            </a:endParaRPr>
          </a:p>
          <a:p>
            <a:pPr indent="-165100" lvl="1" marL="330200" marR="0" rtl="0" algn="l">
              <a:lnSpc>
                <a:spcPct val="200000"/>
              </a:lnSpc>
              <a:spcBef>
                <a:spcPts val="0"/>
              </a:spcBef>
              <a:spcAft>
                <a:spcPts val="0"/>
              </a:spcAft>
              <a:buClr>
                <a:srgbClr val="000000"/>
              </a:buClr>
              <a:buSzPts val="1400"/>
              <a:buFont typeface="Arial"/>
              <a:buChar char="•"/>
            </a:pPr>
            <a:r>
              <a:rPr b="0" i="0" lang="en" sz="1400" u="none" cap="none" strike="noStrike">
                <a:solidFill>
                  <a:srgbClr val="000000"/>
                </a:solidFill>
                <a:latin typeface="DM Sans"/>
                <a:ea typeface="DM Sans"/>
                <a:cs typeface="DM Sans"/>
                <a:sym typeface="DM Sans"/>
              </a:rPr>
              <a:t>Built in QCTools reports and Conformance Checking</a:t>
            </a:r>
            <a:endParaRPr b="0" i="0" sz="600" u="none" cap="none" strike="noStrike">
              <a:solidFill>
                <a:srgbClr val="000000"/>
              </a:solidFill>
              <a:latin typeface="Arial"/>
              <a:ea typeface="Arial"/>
              <a:cs typeface="Arial"/>
              <a:sym typeface="Arial"/>
            </a:endParaRPr>
          </a:p>
        </p:txBody>
      </p:sp>
      <p:sp>
        <p:nvSpPr>
          <p:cNvPr id="139" name="Google Shape;139;p22"/>
          <p:cNvSpPr txBox="1"/>
          <p:nvPr/>
        </p:nvSpPr>
        <p:spPr>
          <a:xfrm>
            <a:off x="488697" y="292313"/>
            <a:ext cx="4176900" cy="61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000"/>
              <a:buFont typeface="Arial"/>
              <a:buNone/>
            </a:pPr>
            <a:r>
              <a:rPr b="0" i="0" lang="en" sz="4000" u="none" cap="none" strike="noStrike">
                <a:solidFill>
                  <a:srgbClr val="000000"/>
                </a:solidFill>
                <a:latin typeface="Lexend Deca"/>
                <a:ea typeface="Lexend Deca"/>
                <a:cs typeface="Lexend Deca"/>
                <a:sym typeface="Lexend Deca"/>
              </a:rPr>
              <a:t>vrecord</a:t>
            </a:r>
            <a:endParaRPr b="0" i="0" sz="700" u="none" cap="none" strike="noStrike">
              <a:solidFill>
                <a:srgbClr val="000000"/>
              </a:solidFill>
              <a:latin typeface="Arial"/>
              <a:ea typeface="Arial"/>
              <a:cs typeface="Arial"/>
              <a:sym typeface="Arial"/>
            </a:endParaRPr>
          </a:p>
        </p:txBody>
      </p:sp>
      <p:sp>
        <p:nvSpPr>
          <p:cNvPr id="140" name="Google Shape;140;p22"/>
          <p:cNvSpPr txBox="1"/>
          <p:nvPr/>
        </p:nvSpPr>
        <p:spPr>
          <a:xfrm>
            <a:off x="488697" y="1147727"/>
            <a:ext cx="4176900" cy="985200"/>
          </a:xfrm>
          <a:prstGeom prst="rect">
            <a:avLst/>
          </a:prstGeom>
          <a:noFill/>
          <a:ln>
            <a:noFill/>
          </a:ln>
        </p:spPr>
        <p:txBody>
          <a:bodyPr anchorCtr="0" anchor="t" bIns="0" lIns="0" spcFirstLastPara="1" rIns="0" wrap="square" tIns="0">
            <a:spAutoFit/>
          </a:bodyPr>
          <a:lstStyle/>
          <a:p>
            <a:pPr indent="0" lvl="0" marL="0" marR="0" rtl="0" algn="l">
              <a:lnSpc>
                <a:spcPct val="150014"/>
              </a:lnSpc>
              <a:spcBef>
                <a:spcPts val="0"/>
              </a:spcBef>
              <a:spcAft>
                <a:spcPts val="0"/>
              </a:spcAft>
              <a:buClr>
                <a:srgbClr val="000000"/>
              </a:buClr>
              <a:buSzPts val="1600"/>
              <a:buFont typeface="Arial"/>
              <a:buNone/>
            </a:pPr>
            <a:r>
              <a:rPr b="0" i="0" lang="en" sz="1600" u="none" cap="none" strike="noStrike">
                <a:solidFill>
                  <a:srgbClr val="000000"/>
                </a:solidFill>
                <a:latin typeface="DM Sans"/>
                <a:ea typeface="DM Sans"/>
                <a:cs typeface="DM Sans"/>
                <a:sym typeface="DM Sans"/>
              </a:rPr>
              <a:t>Open Source software for creating preservation-grade digital recordings from video tape</a:t>
            </a:r>
            <a:endParaRPr b="0" i="0" sz="600" u="none" cap="none" strike="noStrike">
              <a:solidFill>
                <a:srgbClr val="000000"/>
              </a:solidFill>
              <a:latin typeface="Arial"/>
              <a:ea typeface="Arial"/>
              <a:cs typeface="Arial"/>
              <a:sym typeface="Arial"/>
            </a:endParaRPr>
          </a:p>
        </p:txBody>
      </p:sp>
      <p:sp>
        <p:nvSpPr>
          <p:cNvPr id="141" name="Google Shape;141;p22"/>
          <p:cNvSpPr txBox="1"/>
          <p:nvPr/>
        </p:nvSpPr>
        <p:spPr>
          <a:xfrm>
            <a:off x="488697" y="2436557"/>
            <a:ext cx="4176900" cy="615600"/>
          </a:xfrm>
          <a:prstGeom prst="rect">
            <a:avLst/>
          </a:prstGeom>
          <a:noFill/>
          <a:ln>
            <a:noFill/>
          </a:ln>
        </p:spPr>
        <p:txBody>
          <a:bodyPr anchorCtr="0" anchor="t" bIns="0" lIns="0" spcFirstLastPara="1" rIns="0" wrap="square" tIns="0">
            <a:spAutoFit/>
          </a:bodyPr>
          <a:lstStyle/>
          <a:p>
            <a:pPr indent="0" lvl="0" marL="0" marR="0" rtl="0" algn="l">
              <a:lnSpc>
                <a:spcPct val="150014"/>
              </a:lnSpc>
              <a:spcBef>
                <a:spcPts val="0"/>
              </a:spcBef>
              <a:spcAft>
                <a:spcPts val="0"/>
              </a:spcAft>
              <a:buClr>
                <a:srgbClr val="000000"/>
              </a:buClr>
              <a:buSzPts val="1600"/>
              <a:buFont typeface="Arial"/>
              <a:buNone/>
            </a:pPr>
            <a:r>
              <a:rPr b="0" i="0" lang="en" sz="1600" u="none" cap="none" strike="noStrike">
                <a:solidFill>
                  <a:srgbClr val="000000"/>
                </a:solidFill>
                <a:latin typeface="DM Sans"/>
                <a:ea typeface="DM Sans"/>
                <a:cs typeface="DM Sans"/>
                <a:sym typeface="DM Sans"/>
              </a:rPr>
              <a:t>The tool was built by archivist, for archivists, and contains many useful features and tools</a:t>
            </a:r>
            <a:endParaRPr b="0" i="0" sz="6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